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16" r:id="rId4"/>
  </p:sldMasterIdLst>
  <p:notesMasterIdLst>
    <p:notesMasterId r:id="rId25"/>
  </p:notesMasterIdLst>
  <p:handoutMasterIdLst>
    <p:handoutMasterId r:id="rId26"/>
  </p:handoutMasterIdLst>
  <p:sldIdLst>
    <p:sldId id="298" r:id="rId5"/>
    <p:sldId id="299" r:id="rId6"/>
    <p:sldId id="300" r:id="rId7"/>
    <p:sldId id="306" r:id="rId8"/>
    <p:sldId id="330" r:id="rId9"/>
    <p:sldId id="333" r:id="rId10"/>
    <p:sldId id="317" r:id="rId11"/>
    <p:sldId id="331" r:id="rId12"/>
    <p:sldId id="318" r:id="rId13"/>
    <p:sldId id="332" r:id="rId14"/>
    <p:sldId id="319" r:id="rId15"/>
    <p:sldId id="334" r:id="rId16"/>
    <p:sldId id="335" r:id="rId17"/>
    <p:sldId id="336" r:id="rId18"/>
    <p:sldId id="329" r:id="rId19"/>
    <p:sldId id="328" r:id="rId20"/>
    <p:sldId id="326" r:id="rId21"/>
    <p:sldId id="320" r:id="rId22"/>
    <p:sldId id="327" r:id="rId23"/>
    <p:sldId id="307"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8077"/>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CE1E69-7C4C-4C8F-BC68-EED80399E79E}" v="8" dt="2025-03-12T14:44:50.908"/>
  </p1510:revLst>
</p1510:revInfo>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ittlere Formatvorlage 2 - Akz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ittlere Formatvorlage 2 - Akz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ittlere Formatvorlage 2 - Akz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ittlere Formatvorlage 2 - Akz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89525" autoAdjust="0"/>
  </p:normalViewPr>
  <p:slideViewPr>
    <p:cSldViewPr snapToGrid="0">
      <p:cViewPr varScale="1">
        <p:scale>
          <a:sx n="71" d="100"/>
          <a:sy n="71" d="100"/>
        </p:scale>
        <p:origin x="82" y="370"/>
      </p:cViewPr>
      <p:guideLst/>
    </p:cSldViewPr>
  </p:slideViewPr>
  <p:notesTextViewPr>
    <p:cViewPr>
      <p:scale>
        <a:sx n="1" d="1"/>
        <a:sy n="1" d="1"/>
      </p:scale>
      <p:origin x="0" y="0"/>
    </p:cViewPr>
  </p:notesTextViewPr>
  <p:notesViewPr>
    <p:cSldViewPr snapToGrid="0">
      <p:cViewPr varScale="1">
        <p:scale>
          <a:sx n="88" d="100"/>
          <a:sy n="88" d="100"/>
        </p:scale>
        <p:origin x="2934"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03E22D0-69DB-4AD2-BFDB-B6B0697DB30B}" type="datetimeFigureOut">
              <a:rPr lang="de-DE" smtClean="0"/>
              <a:t>02.06.2025</a:t>
            </a:fld>
            <a:endParaRPr lang="de-DE" dirty="0"/>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dirty="0"/>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762C47E-A6F7-498A-BC00-873284D75D54}" type="slidenum">
              <a:rPr lang="de-DE" smtClean="0"/>
              <a:t>‹Nr.›</a:t>
            </a:fld>
            <a:endParaRPr lang="de-DE" dirty="0"/>
          </a:p>
        </p:txBody>
      </p:sp>
    </p:spTree>
    <p:extLst>
      <p:ext uri="{BB962C8B-B14F-4D97-AF65-F5344CB8AC3E}">
        <p14:creationId xmlns:p14="http://schemas.microsoft.com/office/powerpoint/2010/main" val="3166854578"/>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jpg>
</file>

<file path=ppt/media/image20.png>
</file>

<file path=ppt/media/image21.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D0A2B6-884F-47F1-97D4-56FF4241B1BC}" type="datetimeFigureOut">
              <a:rPr lang="de-DE" smtClean="0"/>
              <a:t>02.06.2025</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de-DE" noProof="0"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FF654A-7554-4E4B-9F02-6F44B6EE5359}" type="slidenum">
              <a:rPr lang="de-DE" smtClean="0"/>
              <a:t>‹Nr.›</a:t>
            </a:fld>
            <a:endParaRPr lang="de-DE" dirty="0"/>
          </a:p>
        </p:txBody>
      </p:sp>
    </p:spTree>
    <p:extLst>
      <p:ext uri="{BB962C8B-B14F-4D97-AF65-F5344CB8AC3E}">
        <p14:creationId xmlns:p14="http://schemas.microsoft.com/office/powerpoint/2010/main" val="8734816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0DFF654A-7554-4E4B-9F02-6F44B6EE5359}" type="slidenum">
              <a:rPr lang="de-DE" smtClean="0"/>
              <a:t>1</a:t>
            </a:fld>
            <a:endParaRPr lang="de-DE" dirty="0"/>
          </a:p>
        </p:txBody>
      </p:sp>
    </p:spTree>
    <p:extLst>
      <p:ext uri="{BB962C8B-B14F-4D97-AF65-F5344CB8AC3E}">
        <p14:creationId xmlns:p14="http://schemas.microsoft.com/office/powerpoint/2010/main" val="32340251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35CE81-88EA-869E-81EB-4835DFA91CC6}"/>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74F4AC56-C5D2-A367-B978-DDAE19DC78E9}"/>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6F1110DB-40C7-2E41-67D4-9B8FD5925B2C}"/>
              </a:ext>
            </a:extLst>
          </p:cNvPr>
          <p:cNvSpPr>
            <a:spLocks noGrp="1"/>
          </p:cNvSpPr>
          <p:nvPr>
            <p:ph type="body" idx="1"/>
          </p:nvPr>
        </p:nvSpPr>
        <p:spPr/>
        <p:txBody>
          <a:bodyPr/>
          <a:lstStyle/>
          <a:p>
            <a:r>
              <a:rPr lang="de-DE" dirty="0"/>
              <a:t>5 ML – Modelle vs. Baseline</a:t>
            </a:r>
          </a:p>
        </p:txBody>
      </p:sp>
      <p:sp>
        <p:nvSpPr>
          <p:cNvPr id="4" name="Foliennummernplatzhalter 3">
            <a:extLst>
              <a:ext uri="{FF2B5EF4-FFF2-40B4-BE49-F238E27FC236}">
                <a16:creationId xmlns:a16="http://schemas.microsoft.com/office/drawing/2014/main" id="{0610525B-03ED-2665-65C0-B05B890936FA}"/>
              </a:ext>
            </a:extLst>
          </p:cNvPr>
          <p:cNvSpPr>
            <a:spLocks noGrp="1"/>
          </p:cNvSpPr>
          <p:nvPr>
            <p:ph type="sldNum" sz="quarter" idx="5"/>
          </p:nvPr>
        </p:nvSpPr>
        <p:spPr/>
        <p:txBody>
          <a:bodyPr/>
          <a:lstStyle/>
          <a:p>
            <a:fld id="{0DFF654A-7554-4E4B-9F02-6F44B6EE5359}" type="slidenum">
              <a:rPr lang="de-DE" smtClean="0"/>
              <a:t>10</a:t>
            </a:fld>
            <a:endParaRPr lang="de-DE" dirty="0"/>
          </a:p>
        </p:txBody>
      </p:sp>
    </p:spTree>
    <p:extLst>
      <p:ext uri="{BB962C8B-B14F-4D97-AF65-F5344CB8AC3E}">
        <p14:creationId xmlns:p14="http://schemas.microsoft.com/office/powerpoint/2010/main" val="24619197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9F8DF8-8702-C448-E6BE-45A6FBCC4FE6}"/>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0B8C00E9-C7C8-991E-D86F-70251D91C671}"/>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B3685ADB-C07F-86B0-D4A3-E1008CBF04F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Jedes Modell wurde mehrfach in der Hyperparameteroptimierung getestet. Die einzelnen Tests unterliefen einer stratifizierten 80:20 Partitionierung und </a:t>
            </a:r>
          </a:p>
          <a:p>
            <a:pPr marL="0" marR="0" lvl="0" indent="0" algn="l" defTabSz="914400" rtl="0" eaLnBrk="1" fontAlgn="auto" latinLnBrk="0" hangingPunct="1">
              <a:lnSpc>
                <a:spcPct val="100000"/>
              </a:lnSpc>
              <a:spcBef>
                <a:spcPts val="0"/>
              </a:spcBef>
              <a:spcAft>
                <a:spcPts val="0"/>
              </a:spcAft>
              <a:buClrTx/>
              <a:buSzTx/>
              <a:buFontTx/>
              <a:buNone/>
              <a:tabLst/>
              <a:defRPr/>
            </a:pPr>
            <a:r>
              <a:rPr lang="de-DE"/>
              <a:t>einer </a:t>
            </a:r>
            <a:r>
              <a:rPr lang="de-DE" dirty="0"/>
              <a:t>strengen Kreuzvalidierung unterzogen, um bestmögliche validierte Messwerte zu erhalten.</a:t>
            </a:r>
          </a:p>
          <a:p>
            <a:endParaRPr lang="de-DE" dirty="0"/>
          </a:p>
        </p:txBody>
      </p:sp>
      <p:sp>
        <p:nvSpPr>
          <p:cNvPr id="4" name="Foliennummernplatzhalter 3">
            <a:extLst>
              <a:ext uri="{FF2B5EF4-FFF2-40B4-BE49-F238E27FC236}">
                <a16:creationId xmlns:a16="http://schemas.microsoft.com/office/drawing/2014/main" id="{5711A500-771F-BAD9-3864-99A0689B493C}"/>
              </a:ext>
            </a:extLst>
          </p:cNvPr>
          <p:cNvSpPr>
            <a:spLocks noGrp="1"/>
          </p:cNvSpPr>
          <p:nvPr>
            <p:ph type="sldNum" sz="quarter" idx="5"/>
          </p:nvPr>
        </p:nvSpPr>
        <p:spPr/>
        <p:txBody>
          <a:bodyPr/>
          <a:lstStyle/>
          <a:p>
            <a:fld id="{0DFF654A-7554-4E4B-9F02-6F44B6EE5359}" type="slidenum">
              <a:rPr lang="de-DE" smtClean="0"/>
              <a:t>11</a:t>
            </a:fld>
            <a:endParaRPr lang="de-DE" dirty="0"/>
          </a:p>
        </p:txBody>
      </p:sp>
    </p:spTree>
    <p:extLst>
      <p:ext uri="{BB962C8B-B14F-4D97-AF65-F5344CB8AC3E}">
        <p14:creationId xmlns:p14="http://schemas.microsoft.com/office/powerpoint/2010/main" val="17105022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BBA509-0DF7-1D92-57FB-AAD4ECC81BAC}"/>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303B0335-C955-4C10-7C8B-F6B5AB1E5B91}"/>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C8B72DB8-6372-D913-3518-D9965D73747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4. </a:t>
            </a:r>
            <a:r>
              <a:rPr lang="de-DE" dirty="0" err="1"/>
              <a:t>Projektmetriken</a:t>
            </a:r>
            <a:r>
              <a:rPr lang="de-DE" dirty="0"/>
              <a:t>: • Wie lassen sich Fortschritt und Erfolg des Projektes und die Qualität der Analyse bzw. des Dashboards im Einsatz messen? • </a:t>
            </a:r>
            <a:r>
              <a:rPr lang="de-DE" dirty="0" err="1"/>
              <a:t>Definitions</a:t>
            </a:r>
            <a:r>
              <a:rPr lang="de-DE" dirty="0"/>
              <a:t> </a:t>
            </a:r>
            <a:r>
              <a:rPr lang="de-DE" dirty="0" err="1"/>
              <a:t>of</a:t>
            </a:r>
            <a:r>
              <a:rPr lang="de-DE" dirty="0"/>
              <a:t> </a:t>
            </a:r>
            <a:r>
              <a:rPr lang="de-DE" dirty="0" err="1"/>
              <a:t>done</a:t>
            </a:r>
            <a:r>
              <a:rPr lang="de-DE" dirty="0"/>
              <a:t> für die Mehrwerte der ausgewählten Ziele.</a:t>
            </a:r>
          </a:p>
          <a:p>
            <a:endParaRPr lang="de-DE" dirty="0"/>
          </a:p>
        </p:txBody>
      </p:sp>
      <p:sp>
        <p:nvSpPr>
          <p:cNvPr id="4" name="Foliennummernplatzhalter 3">
            <a:extLst>
              <a:ext uri="{FF2B5EF4-FFF2-40B4-BE49-F238E27FC236}">
                <a16:creationId xmlns:a16="http://schemas.microsoft.com/office/drawing/2014/main" id="{FB1C6F2A-18B0-5428-812E-E2BEE5501F8A}"/>
              </a:ext>
            </a:extLst>
          </p:cNvPr>
          <p:cNvSpPr>
            <a:spLocks noGrp="1"/>
          </p:cNvSpPr>
          <p:nvPr>
            <p:ph type="sldNum" sz="quarter" idx="5"/>
          </p:nvPr>
        </p:nvSpPr>
        <p:spPr/>
        <p:txBody>
          <a:bodyPr/>
          <a:lstStyle/>
          <a:p>
            <a:fld id="{0DFF654A-7554-4E4B-9F02-6F44B6EE5359}" type="slidenum">
              <a:rPr lang="de-DE" smtClean="0"/>
              <a:t>12</a:t>
            </a:fld>
            <a:endParaRPr lang="de-DE" dirty="0"/>
          </a:p>
        </p:txBody>
      </p:sp>
    </p:spTree>
    <p:extLst>
      <p:ext uri="{BB962C8B-B14F-4D97-AF65-F5344CB8AC3E}">
        <p14:creationId xmlns:p14="http://schemas.microsoft.com/office/powerpoint/2010/main" val="19524632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D0FD89-5121-8AD3-0C8D-B90336693B8F}"/>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E34DCA64-F7CB-416F-9F5D-AAA9DAF04203}"/>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73A48049-9EF1-C619-7D0B-EFC5AE6C31F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4. </a:t>
            </a:r>
            <a:r>
              <a:rPr lang="de-DE" dirty="0" err="1"/>
              <a:t>Projektmetriken</a:t>
            </a:r>
            <a:r>
              <a:rPr lang="de-DE" dirty="0"/>
              <a:t>: • Wie lassen sich Fortschritt und Erfolg des Projektes und die Qualität der Analyse bzw. des Dashboards im Einsatz messen? • </a:t>
            </a:r>
            <a:r>
              <a:rPr lang="de-DE" dirty="0" err="1"/>
              <a:t>Definitions</a:t>
            </a:r>
            <a:r>
              <a:rPr lang="de-DE" dirty="0"/>
              <a:t> </a:t>
            </a:r>
            <a:r>
              <a:rPr lang="de-DE" dirty="0" err="1"/>
              <a:t>of</a:t>
            </a:r>
            <a:r>
              <a:rPr lang="de-DE" dirty="0"/>
              <a:t> </a:t>
            </a:r>
            <a:r>
              <a:rPr lang="de-DE" dirty="0" err="1"/>
              <a:t>done</a:t>
            </a:r>
            <a:r>
              <a:rPr lang="de-DE" dirty="0"/>
              <a:t> für die Mehrwerte der ausgewählten Ziele.</a:t>
            </a:r>
          </a:p>
          <a:p>
            <a:endParaRPr lang="de-DE" dirty="0"/>
          </a:p>
        </p:txBody>
      </p:sp>
      <p:sp>
        <p:nvSpPr>
          <p:cNvPr id="4" name="Foliennummernplatzhalter 3">
            <a:extLst>
              <a:ext uri="{FF2B5EF4-FFF2-40B4-BE49-F238E27FC236}">
                <a16:creationId xmlns:a16="http://schemas.microsoft.com/office/drawing/2014/main" id="{BF33155A-2D39-C260-CD73-6AACDEC2F019}"/>
              </a:ext>
            </a:extLst>
          </p:cNvPr>
          <p:cNvSpPr>
            <a:spLocks noGrp="1"/>
          </p:cNvSpPr>
          <p:nvPr>
            <p:ph type="sldNum" sz="quarter" idx="5"/>
          </p:nvPr>
        </p:nvSpPr>
        <p:spPr/>
        <p:txBody>
          <a:bodyPr/>
          <a:lstStyle/>
          <a:p>
            <a:fld id="{0DFF654A-7554-4E4B-9F02-6F44B6EE5359}" type="slidenum">
              <a:rPr lang="de-DE" smtClean="0"/>
              <a:t>13</a:t>
            </a:fld>
            <a:endParaRPr lang="de-DE" dirty="0"/>
          </a:p>
        </p:txBody>
      </p:sp>
    </p:spTree>
    <p:extLst>
      <p:ext uri="{BB962C8B-B14F-4D97-AF65-F5344CB8AC3E}">
        <p14:creationId xmlns:p14="http://schemas.microsoft.com/office/powerpoint/2010/main" val="19160882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B7A7E3-1DBF-FEC6-9DCD-DB59775A9C56}"/>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896284F4-C96B-8A74-A6F7-9AF087B1B95A}"/>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05DA8E2A-28DE-5EED-4C7D-20CBBB8EE32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4. </a:t>
            </a:r>
            <a:r>
              <a:rPr lang="de-DE" dirty="0" err="1"/>
              <a:t>Projektmetriken</a:t>
            </a:r>
            <a:r>
              <a:rPr lang="de-DE" dirty="0"/>
              <a:t>: • Wie lassen sich Fortschritt und Erfolg des Projektes und die Qualität der Analyse bzw. des Dashboards im Einsatz messen? • </a:t>
            </a:r>
            <a:r>
              <a:rPr lang="de-DE" dirty="0" err="1"/>
              <a:t>Definitions</a:t>
            </a:r>
            <a:r>
              <a:rPr lang="de-DE" dirty="0"/>
              <a:t> </a:t>
            </a:r>
            <a:r>
              <a:rPr lang="de-DE" dirty="0" err="1"/>
              <a:t>of</a:t>
            </a:r>
            <a:r>
              <a:rPr lang="de-DE" dirty="0"/>
              <a:t> </a:t>
            </a:r>
            <a:r>
              <a:rPr lang="de-DE" dirty="0" err="1"/>
              <a:t>done</a:t>
            </a:r>
            <a:r>
              <a:rPr lang="de-DE" dirty="0"/>
              <a:t> für die Mehrwerte der ausgewählten Ziele.</a:t>
            </a:r>
          </a:p>
          <a:p>
            <a:endParaRPr lang="de-DE" dirty="0"/>
          </a:p>
        </p:txBody>
      </p:sp>
      <p:sp>
        <p:nvSpPr>
          <p:cNvPr id="4" name="Foliennummernplatzhalter 3">
            <a:extLst>
              <a:ext uri="{FF2B5EF4-FFF2-40B4-BE49-F238E27FC236}">
                <a16:creationId xmlns:a16="http://schemas.microsoft.com/office/drawing/2014/main" id="{C26624DA-8AAD-2FEC-11E8-DCBECE7DCC95}"/>
              </a:ext>
            </a:extLst>
          </p:cNvPr>
          <p:cNvSpPr>
            <a:spLocks noGrp="1"/>
          </p:cNvSpPr>
          <p:nvPr>
            <p:ph type="sldNum" sz="quarter" idx="5"/>
          </p:nvPr>
        </p:nvSpPr>
        <p:spPr/>
        <p:txBody>
          <a:bodyPr/>
          <a:lstStyle/>
          <a:p>
            <a:fld id="{0DFF654A-7554-4E4B-9F02-6F44B6EE5359}" type="slidenum">
              <a:rPr lang="de-DE" smtClean="0"/>
              <a:t>14</a:t>
            </a:fld>
            <a:endParaRPr lang="de-DE" dirty="0"/>
          </a:p>
        </p:txBody>
      </p:sp>
    </p:spTree>
    <p:extLst>
      <p:ext uri="{BB962C8B-B14F-4D97-AF65-F5344CB8AC3E}">
        <p14:creationId xmlns:p14="http://schemas.microsoft.com/office/powerpoint/2010/main" val="16164297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EC97C9-FB2B-6626-2B68-0EA71C2FBEBA}"/>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D7B33834-BFD8-1BB8-E541-488EC0B19A89}"/>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FBFEA4D3-2F34-1E90-8EA6-E7D5C0C6484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4. </a:t>
            </a:r>
            <a:r>
              <a:rPr lang="de-DE" dirty="0" err="1"/>
              <a:t>Projektmetriken</a:t>
            </a:r>
            <a:r>
              <a:rPr lang="de-DE" dirty="0"/>
              <a:t>: • Wie lassen sich Fortschritt und Erfolg des Projektes und die Qualität der Analyse bzw. des Dashboards im Einsatz messen? • </a:t>
            </a:r>
            <a:r>
              <a:rPr lang="de-DE" dirty="0" err="1"/>
              <a:t>Definitions</a:t>
            </a:r>
            <a:r>
              <a:rPr lang="de-DE" dirty="0"/>
              <a:t> </a:t>
            </a:r>
            <a:r>
              <a:rPr lang="de-DE" dirty="0" err="1"/>
              <a:t>of</a:t>
            </a:r>
            <a:r>
              <a:rPr lang="de-DE" dirty="0"/>
              <a:t> </a:t>
            </a:r>
            <a:r>
              <a:rPr lang="de-DE" dirty="0" err="1"/>
              <a:t>done</a:t>
            </a:r>
            <a:r>
              <a:rPr lang="de-DE" dirty="0"/>
              <a:t> für die Mehrwerte der ausgewählten Ziele.</a:t>
            </a:r>
          </a:p>
          <a:p>
            <a:endParaRPr lang="de-DE" dirty="0"/>
          </a:p>
        </p:txBody>
      </p:sp>
      <p:sp>
        <p:nvSpPr>
          <p:cNvPr id="4" name="Foliennummernplatzhalter 3">
            <a:extLst>
              <a:ext uri="{FF2B5EF4-FFF2-40B4-BE49-F238E27FC236}">
                <a16:creationId xmlns:a16="http://schemas.microsoft.com/office/drawing/2014/main" id="{24883F52-1542-5571-A6D4-7CB10A8134A8}"/>
              </a:ext>
            </a:extLst>
          </p:cNvPr>
          <p:cNvSpPr>
            <a:spLocks noGrp="1"/>
          </p:cNvSpPr>
          <p:nvPr>
            <p:ph type="sldNum" sz="quarter" idx="5"/>
          </p:nvPr>
        </p:nvSpPr>
        <p:spPr/>
        <p:txBody>
          <a:bodyPr/>
          <a:lstStyle/>
          <a:p>
            <a:fld id="{0DFF654A-7554-4E4B-9F02-6F44B6EE5359}" type="slidenum">
              <a:rPr lang="de-DE" smtClean="0"/>
              <a:t>15</a:t>
            </a:fld>
            <a:endParaRPr lang="de-DE" dirty="0"/>
          </a:p>
        </p:txBody>
      </p:sp>
    </p:spTree>
    <p:extLst>
      <p:ext uri="{BB962C8B-B14F-4D97-AF65-F5344CB8AC3E}">
        <p14:creationId xmlns:p14="http://schemas.microsoft.com/office/powerpoint/2010/main" val="3385093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EEB01B-E9D4-757F-66F8-1E1D2D3705FF}"/>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4E6DE660-16C7-D591-28AF-1F3776804FA2}"/>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A1A484BA-7C62-16DD-B82E-5CE0D89B374C}"/>
              </a:ext>
            </a:extLst>
          </p:cNvPr>
          <p:cNvSpPr>
            <a:spLocks noGrp="1"/>
          </p:cNvSpPr>
          <p:nvPr>
            <p:ph type="body" idx="1"/>
          </p:nvPr>
        </p:nvSpPr>
        <p:spPr/>
        <p:txBody>
          <a:bodyPr/>
          <a:lstStyle/>
          <a:p>
            <a:endParaRPr lang="de-DE" dirty="0"/>
          </a:p>
        </p:txBody>
      </p:sp>
      <p:sp>
        <p:nvSpPr>
          <p:cNvPr id="4" name="Foliennummernplatzhalter 3">
            <a:extLst>
              <a:ext uri="{FF2B5EF4-FFF2-40B4-BE49-F238E27FC236}">
                <a16:creationId xmlns:a16="http://schemas.microsoft.com/office/drawing/2014/main" id="{23370F84-C791-9E00-4BEC-8D00C3378A45}"/>
              </a:ext>
            </a:extLst>
          </p:cNvPr>
          <p:cNvSpPr>
            <a:spLocks noGrp="1"/>
          </p:cNvSpPr>
          <p:nvPr>
            <p:ph type="sldNum" sz="quarter" idx="5"/>
          </p:nvPr>
        </p:nvSpPr>
        <p:spPr/>
        <p:txBody>
          <a:bodyPr/>
          <a:lstStyle/>
          <a:p>
            <a:fld id="{0DFF654A-7554-4E4B-9F02-6F44B6EE5359}" type="slidenum">
              <a:rPr lang="de-DE" smtClean="0"/>
              <a:t>16</a:t>
            </a:fld>
            <a:endParaRPr lang="de-DE" dirty="0"/>
          </a:p>
        </p:txBody>
      </p:sp>
    </p:spTree>
    <p:extLst>
      <p:ext uri="{BB962C8B-B14F-4D97-AF65-F5344CB8AC3E}">
        <p14:creationId xmlns:p14="http://schemas.microsoft.com/office/powerpoint/2010/main" val="30181535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94228B-2B82-F27A-DB2F-8003E9CC6EC1}"/>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498891C4-313E-BDFB-B783-6868FB0AD0AB}"/>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8B08E11C-6182-9EBE-431B-2807C7EA031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Jedes Modell wurde mehrfach in der Hyperparameteroptimierung getestet. Die einzelnen Tests unterliefen einer stratifizierten 80:20 Partitionierung und </a:t>
            </a:r>
          </a:p>
          <a:p>
            <a:pPr marL="0" marR="0" lvl="0" indent="0" algn="l" defTabSz="914400" rtl="0" eaLnBrk="1" fontAlgn="auto" latinLnBrk="0" hangingPunct="1">
              <a:lnSpc>
                <a:spcPct val="100000"/>
              </a:lnSpc>
              <a:spcBef>
                <a:spcPts val="0"/>
              </a:spcBef>
              <a:spcAft>
                <a:spcPts val="0"/>
              </a:spcAft>
              <a:buClrTx/>
              <a:buSzTx/>
              <a:buFontTx/>
              <a:buNone/>
              <a:tabLst/>
              <a:defRPr/>
            </a:pPr>
            <a:r>
              <a:rPr lang="de-DE"/>
              <a:t>einer </a:t>
            </a:r>
            <a:r>
              <a:rPr lang="de-DE" dirty="0"/>
              <a:t>strengen Kreuzvalidierung unterzogen, um bestmögliche validierte Messwerte zu erhalten.</a:t>
            </a:r>
          </a:p>
          <a:p>
            <a:endParaRPr lang="de-DE" dirty="0"/>
          </a:p>
        </p:txBody>
      </p:sp>
      <p:sp>
        <p:nvSpPr>
          <p:cNvPr id="4" name="Foliennummernplatzhalter 3">
            <a:extLst>
              <a:ext uri="{FF2B5EF4-FFF2-40B4-BE49-F238E27FC236}">
                <a16:creationId xmlns:a16="http://schemas.microsoft.com/office/drawing/2014/main" id="{B1684874-61EC-B642-3276-0A9D7380869B}"/>
              </a:ext>
            </a:extLst>
          </p:cNvPr>
          <p:cNvSpPr>
            <a:spLocks noGrp="1"/>
          </p:cNvSpPr>
          <p:nvPr>
            <p:ph type="sldNum" sz="quarter" idx="5"/>
          </p:nvPr>
        </p:nvSpPr>
        <p:spPr/>
        <p:txBody>
          <a:bodyPr/>
          <a:lstStyle/>
          <a:p>
            <a:fld id="{0DFF654A-7554-4E4B-9F02-6F44B6EE5359}" type="slidenum">
              <a:rPr lang="de-DE" smtClean="0"/>
              <a:t>17</a:t>
            </a:fld>
            <a:endParaRPr lang="de-DE" dirty="0"/>
          </a:p>
        </p:txBody>
      </p:sp>
    </p:spTree>
    <p:extLst>
      <p:ext uri="{BB962C8B-B14F-4D97-AF65-F5344CB8AC3E}">
        <p14:creationId xmlns:p14="http://schemas.microsoft.com/office/powerpoint/2010/main" val="23784734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609DC5-67C3-79CE-E850-283247469D83}"/>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B28DBB1F-A79A-ED2F-F163-CE481721A25A}"/>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FEF7B3F8-40C7-BCC6-B286-FEEC40425C18}"/>
              </a:ext>
            </a:extLst>
          </p:cNvPr>
          <p:cNvSpPr>
            <a:spLocks noGrp="1"/>
          </p:cNvSpPr>
          <p:nvPr>
            <p:ph type="body" idx="1"/>
          </p:nvPr>
        </p:nvSpPr>
        <p:spPr/>
        <p:txBody>
          <a:bodyPr/>
          <a:lstStyle/>
          <a:p>
            <a:r>
              <a:rPr lang="de-DE" dirty="0"/>
              <a:t>Hinweis: Ginge es hier um Medikamentöse oder sonstige weitreichende Gesundheitliche Themen, würde wir gänzlich abraten bei einer Wahrscheinlichkeit von nur 84% eine Handlung durchzuführen. </a:t>
            </a:r>
          </a:p>
          <a:p>
            <a:r>
              <a:rPr lang="de-DE" dirty="0"/>
              <a:t>Da es in diesem Projekt um das herreichen eines Kissens geht, sind 84% noch im Rahmen des Vertretbaren.</a:t>
            </a:r>
          </a:p>
        </p:txBody>
      </p:sp>
      <p:sp>
        <p:nvSpPr>
          <p:cNvPr id="4" name="Foliennummernplatzhalter 3">
            <a:extLst>
              <a:ext uri="{FF2B5EF4-FFF2-40B4-BE49-F238E27FC236}">
                <a16:creationId xmlns:a16="http://schemas.microsoft.com/office/drawing/2014/main" id="{72FE8DCC-BBCE-B464-7D74-09D64AC36818}"/>
              </a:ext>
            </a:extLst>
          </p:cNvPr>
          <p:cNvSpPr>
            <a:spLocks noGrp="1"/>
          </p:cNvSpPr>
          <p:nvPr>
            <p:ph type="sldNum" sz="quarter" idx="5"/>
          </p:nvPr>
        </p:nvSpPr>
        <p:spPr/>
        <p:txBody>
          <a:bodyPr/>
          <a:lstStyle/>
          <a:p>
            <a:fld id="{0DFF654A-7554-4E4B-9F02-6F44B6EE5359}" type="slidenum">
              <a:rPr lang="de-DE" smtClean="0"/>
              <a:t>18</a:t>
            </a:fld>
            <a:endParaRPr lang="de-DE" dirty="0"/>
          </a:p>
        </p:txBody>
      </p:sp>
    </p:spTree>
    <p:extLst>
      <p:ext uri="{BB962C8B-B14F-4D97-AF65-F5344CB8AC3E}">
        <p14:creationId xmlns:p14="http://schemas.microsoft.com/office/powerpoint/2010/main" val="7139302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14CEDD-62BE-4948-9F43-B6DABE70F86A}"/>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8300F080-7269-3E30-3664-4BF98CB64726}"/>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0C8EAD8B-53C9-BFBD-0820-D31BEA0C878C}"/>
              </a:ext>
            </a:extLst>
          </p:cNvPr>
          <p:cNvSpPr>
            <a:spLocks noGrp="1"/>
          </p:cNvSpPr>
          <p:nvPr>
            <p:ph type="body" idx="1"/>
          </p:nvPr>
        </p:nvSpPr>
        <p:spPr/>
        <p:txBody>
          <a:bodyPr/>
          <a:lstStyle/>
          <a:p>
            <a:r>
              <a:rPr lang="de-DE" dirty="0"/>
              <a:t>Hinweis nochmal für die Zukunft: Mehr Variablen, mehr Messwerte -&gt; Trägt zur Optimierung der Modelle bei und erhöht langfristig eine genauere und bessere Vorhersagemöglichkeit</a:t>
            </a:r>
          </a:p>
        </p:txBody>
      </p:sp>
      <p:sp>
        <p:nvSpPr>
          <p:cNvPr id="4" name="Foliennummernplatzhalter 3">
            <a:extLst>
              <a:ext uri="{FF2B5EF4-FFF2-40B4-BE49-F238E27FC236}">
                <a16:creationId xmlns:a16="http://schemas.microsoft.com/office/drawing/2014/main" id="{1B5C5401-545C-E62C-E476-06986E0DA273}"/>
              </a:ext>
            </a:extLst>
          </p:cNvPr>
          <p:cNvSpPr>
            <a:spLocks noGrp="1"/>
          </p:cNvSpPr>
          <p:nvPr>
            <p:ph type="sldNum" sz="quarter" idx="5"/>
          </p:nvPr>
        </p:nvSpPr>
        <p:spPr/>
        <p:txBody>
          <a:bodyPr/>
          <a:lstStyle/>
          <a:p>
            <a:fld id="{0DFF654A-7554-4E4B-9F02-6F44B6EE5359}" type="slidenum">
              <a:rPr lang="de-DE" smtClean="0"/>
              <a:t>19</a:t>
            </a:fld>
            <a:endParaRPr lang="de-DE" dirty="0"/>
          </a:p>
        </p:txBody>
      </p:sp>
    </p:spTree>
    <p:extLst>
      <p:ext uri="{BB962C8B-B14F-4D97-AF65-F5344CB8AC3E}">
        <p14:creationId xmlns:p14="http://schemas.microsoft.com/office/powerpoint/2010/main" val="930555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de-DE" dirty="0"/>
              <a:t>Einleitung und Ist-Analyse: • Beschreibung der Ausgangssituation und des Hintergrundes der Daten (Unternehmen, Branche, Prozesse, etc.). • Erläuterung der Zusammensetzung der Daten • Bewertung der Datenqualität.</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kern="100" dirty="0">
                <a:effectLst/>
                <a:latin typeface="Arial" panose="020B0604020202020204" pitchFamily="34" charset="0"/>
                <a:ea typeface="Calibri" panose="020F0502020204030204" pitchFamily="34" charset="0"/>
              </a:rPr>
              <a:t>Das Kreiskrankenhaus Gronau (Leine) und die </a:t>
            </a:r>
            <a:r>
              <a:rPr lang="de-DE" sz="1200" b="0" kern="100" dirty="0">
                <a:effectLst/>
                <a:latin typeface="Arial" panose="020B0604020202020204" pitchFamily="34" charset="0"/>
                <a:ea typeface="Calibri" panose="020F0502020204030204" pitchFamily="34" charset="0"/>
              </a:rPr>
              <a:t>Abteilung Age against the Machine </a:t>
            </a:r>
            <a:r>
              <a:rPr lang="de-DE" sz="1200" kern="100" dirty="0">
                <a:effectLst/>
                <a:latin typeface="Arial" panose="020B0604020202020204" pitchFamily="34" charset="0"/>
                <a:ea typeface="Calibri" panose="020F0502020204030204" pitchFamily="34" charset="0"/>
              </a:rPr>
              <a:t>aus diesem Krankenhaus</a:t>
            </a:r>
            <a:r>
              <a:rPr lang="de-DE" sz="1200" b="1" kern="100" dirty="0">
                <a:effectLst/>
                <a:latin typeface="Arial" panose="020B0604020202020204" pitchFamily="34" charset="0"/>
                <a:ea typeface="Calibri" panose="020F0502020204030204" pitchFamily="34" charset="0"/>
              </a:rPr>
              <a:t> </a:t>
            </a:r>
            <a:r>
              <a:rPr lang="de-DE" sz="1200" kern="100" dirty="0">
                <a:effectLst/>
                <a:latin typeface="Arial" panose="020B0604020202020204" pitchFamily="34" charset="0"/>
                <a:ea typeface="Calibri" panose="020F0502020204030204" pitchFamily="34" charset="0"/>
              </a:rPr>
              <a:t>möchte nach Einführung der elektronischen Patientenakte diese nutzen, um noch besser die zukünftige </a:t>
            </a:r>
            <a:r>
              <a:rPr lang="de-DE" sz="1200" kern="100" dirty="0" err="1">
                <a:effectLst/>
                <a:latin typeface="Arial" panose="020B0604020202020204" pitchFamily="34" charset="0"/>
                <a:ea typeface="Calibri" panose="020F0502020204030204" pitchFamily="34" charset="0"/>
              </a:rPr>
              <a:t>Patientenschaft</a:t>
            </a:r>
            <a:r>
              <a:rPr lang="de-DE" sz="1200" kern="100" dirty="0">
                <a:effectLst/>
                <a:latin typeface="Arial" panose="020B0604020202020204" pitchFamily="34" charset="0"/>
                <a:ea typeface="Calibri" panose="020F0502020204030204" pitchFamily="34" charset="0"/>
              </a:rPr>
              <a:t> einordnen zu können. So sollen Senioren in Zukunft schon beim Einchecken ein zweites Kissen ins Krankenbett bekommen. Aus diesem Zweck hat sich das Krankenhaus die bisher routinemäßig entnommenen Patientendaten aufbereitet und beauftragt nun euer Team von Datenanalysten damit, hier eine Vorhersage zu ermöglichen, ob eine Person zur Altersgruppe „Senior“ gehört oder nicht und bei welchen Patienten somit ein zweites Kissen zur Verfügung gestellt werden soll. </a:t>
            </a:r>
          </a:p>
          <a:p>
            <a:endParaRPr lang="de-DE" dirty="0"/>
          </a:p>
        </p:txBody>
      </p:sp>
      <p:sp>
        <p:nvSpPr>
          <p:cNvPr id="4" name="Foliennummernplatzhalter 3"/>
          <p:cNvSpPr>
            <a:spLocks noGrp="1"/>
          </p:cNvSpPr>
          <p:nvPr>
            <p:ph type="sldNum" sz="quarter" idx="5"/>
          </p:nvPr>
        </p:nvSpPr>
        <p:spPr/>
        <p:txBody>
          <a:bodyPr/>
          <a:lstStyle/>
          <a:p>
            <a:fld id="{0DFF654A-7554-4E4B-9F02-6F44B6EE5359}" type="slidenum">
              <a:rPr lang="de-DE" smtClean="0"/>
              <a:t>2</a:t>
            </a:fld>
            <a:endParaRPr lang="de-DE" dirty="0"/>
          </a:p>
        </p:txBody>
      </p:sp>
    </p:spTree>
    <p:extLst>
      <p:ext uri="{BB962C8B-B14F-4D97-AF65-F5344CB8AC3E}">
        <p14:creationId xmlns:p14="http://schemas.microsoft.com/office/powerpoint/2010/main" val="968044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2. Backlog und Projektziele: • Sammlung von User Storys und Potenzialen. • Bewertung und Priorisierung nach Aufwand und Ertrag (Low Hanging </a:t>
            </a:r>
            <a:r>
              <a:rPr lang="de-DE" dirty="0" err="1"/>
              <a:t>Fruits</a:t>
            </a:r>
            <a:r>
              <a:rPr lang="de-DE" dirty="0"/>
              <a:t>) • Auswahl der erreichbaren Projektziele für den ersten Sprint..</a:t>
            </a:r>
          </a:p>
          <a:p>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r>
              <a:rPr lang="de-DE" b="0" i="0" dirty="0">
                <a:solidFill>
                  <a:srgbClr val="000000"/>
                </a:solidFill>
                <a:effectLst/>
                <a:latin typeface="-apple-system"/>
              </a:rPr>
              <a:t>1. User Story für die Datenanalyse:</a:t>
            </a:r>
            <a:br>
              <a:rPr lang="de-DE" dirty="0"/>
            </a:br>
            <a:r>
              <a:rPr lang="de-DE" b="0" i="0" dirty="0">
                <a:solidFill>
                  <a:srgbClr val="000000"/>
                </a:solidFill>
                <a:effectLst/>
                <a:latin typeface="-apple-system"/>
              </a:rPr>
              <a:t>- Als Datenanalyst</a:t>
            </a:r>
            <a:br>
              <a:rPr lang="de-DE" dirty="0"/>
            </a:br>
            <a:r>
              <a:rPr lang="de-DE" b="0" i="0" dirty="0">
                <a:solidFill>
                  <a:srgbClr val="000000"/>
                </a:solidFill>
                <a:effectLst/>
                <a:latin typeface="-apple-system"/>
              </a:rPr>
              <a:t>- möchte ich die routinemäßig entnommenen Patientendaten aufbereiten und analysieren,</a:t>
            </a:r>
            <a:br>
              <a:rPr lang="de-DE" dirty="0"/>
            </a:br>
            <a:r>
              <a:rPr lang="de-DE" b="0" i="0" dirty="0">
                <a:solidFill>
                  <a:srgbClr val="000000"/>
                </a:solidFill>
                <a:effectLst/>
                <a:latin typeface="-apple-system"/>
              </a:rPr>
              <a:t>- damit ich vorhersagen kann, ob eine Person zur Altersgruppe „Senior“ gehört.</a:t>
            </a:r>
            <a:br>
              <a:rPr lang="de-DE" dirty="0"/>
            </a:br>
            <a:br>
              <a:rPr lang="de-DE" dirty="0"/>
            </a:br>
            <a:r>
              <a:rPr lang="de-DE" b="0" i="0" dirty="0">
                <a:solidFill>
                  <a:srgbClr val="000000"/>
                </a:solidFill>
                <a:effectLst/>
                <a:latin typeface="-apple-system"/>
              </a:rPr>
              <a:t>2. User Story für die Patientenversorgung:</a:t>
            </a:r>
            <a:br>
              <a:rPr lang="de-DE" dirty="0"/>
            </a:br>
            <a:r>
              <a:rPr lang="de-DE" b="0" i="0" dirty="0">
                <a:solidFill>
                  <a:srgbClr val="000000"/>
                </a:solidFill>
                <a:effectLst/>
                <a:latin typeface="-apple-system"/>
              </a:rPr>
              <a:t>- Als Pflegekraft</a:t>
            </a:r>
            <a:br>
              <a:rPr lang="de-DE" dirty="0"/>
            </a:br>
            <a:r>
              <a:rPr lang="de-DE" b="0" i="0" dirty="0">
                <a:solidFill>
                  <a:srgbClr val="000000"/>
                </a:solidFill>
                <a:effectLst/>
                <a:latin typeface="-apple-system"/>
              </a:rPr>
              <a:t>- möchte ich beim Einchecken der Patienten wissen, ob ein Patient als Senior eingestuft wird,</a:t>
            </a:r>
            <a:br>
              <a:rPr lang="de-DE" dirty="0"/>
            </a:br>
            <a:r>
              <a:rPr lang="de-DE" b="0" i="0" dirty="0">
                <a:solidFill>
                  <a:srgbClr val="000000"/>
                </a:solidFill>
                <a:effectLst/>
                <a:latin typeface="-apple-system"/>
              </a:rPr>
              <a:t>- damit ich sicherstellen kann, dass er ein zweites Kissen ins Krankenbett bekommt.</a:t>
            </a:r>
            <a:br>
              <a:rPr lang="de-DE" dirty="0"/>
            </a:br>
            <a:br>
              <a:rPr lang="de-DE" dirty="0"/>
            </a:br>
            <a:r>
              <a:rPr lang="de-DE" b="0" i="0" dirty="0">
                <a:solidFill>
                  <a:srgbClr val="000000"/>
                </a:solidFill>
                <a:effectLst/>
                <a:latin typeface="-apple-system"/>
              </a:rPr>
              <a:t>3. User Story für die Implementierung der elektronischen Patientenakte:</a:t>
            </a:r>
            <a:br>
              <a:rPr lang="de-DE" dirty="0"/>
            </a:br>
            <a:r>
              <a:rPr lang="de-DE" b="0" i="0" dirty="0">
                <a:solidFill>
                  <a:srgbClr val="000000"/>
                </a:solidFill>
                <a:effectLst/>
                <a:latin typeface="-apple-system"/>
              </a:rPr>
              <a:t>- Als IT-Manager</a:t>
            </a:r>
            <a:br>
              <a:rPr lang="de-DE" dirty="0"/>
            </a:br>
            <a:r>
              <a:rPr lang="de-DE" b="0" i="0" dirty="0">
                <a:solidFill>
                  <a:srgbClr val="000000"/>
                </a:solidFill>
                <a:effectLst/>
                <a:latin typeface="-apple-system"/>
              </a:rPr>
              <a:t>- möchte ich die elektronische Patientenakte so gestalten, dass sie die Altersklassifizierung der Patienten unterstützt,</a:t>
            </a:r>
            <a:br>
              <a:rPr lang="de-DE" dirty="0"/>
            </a:br>
            <a:r>
              <a:rPr lang="de-DE" b="0" i="0" dirty="0">
                <a:solidFill>
                  <a:srgbClr val="000000"/>
                </a:solidFill>
                <a:effectLst/>
                <a:latin typeface="-apple-system"/>
              </a:rPr>
              <a:t>- damit die Pflegekräfte schnell und einfach auf relevante Informationen zugreifen können.</a:t>
            </a:r>
            <a:br>
              <a:rPr lang="de-DE" dirty="0"/>
            </a:br>
            <a:br>
              <a:rPr lang="de-DE" dirty="0"/>
            </a:br>
            <a:r>
              <a:rPr lang="de-DE" b="0" i="0" dirty="0">
                <a:solidFill>
                  <a:srgbClr val="000000"/>
                </a:solidFill>
                <a:effectLst/>
                <a:latin typeface="-apple-system"/>
              </a:rPr>
              <a:t>4. User Story für die Verbesserung der Patientenerfahrung:</a:t>
            </a:r>
            <a:br>
              <a:rPr lang="de-DE" dirty="0"/>
            </a:br>
            <a:r>
              <a:rPr lang="de-DE" b="0" i="0" dirty="0">
                <a:solidFill>
                  <a:srgbClr val="000000"/>
                </a:solidFill>
                <a:effectLst/>
                <a:latin typeface="-apple-system"/>
              </a:rPr>
              <a:t>- Als Patient</a:t>
            </a:r>
            <a:br>
              <a:rPr lang="de-DE" dirty="0"/>
            </a:br>
            <a:r>
              <a:rPr lang="de-DE" b="0" i="0" dirty="0">
                <a:solidFill>
                  <a:srgbClr val="000000"/>
                </a:solidFill>
                <a:effectLst/>
                <a:latin typeface="-apple-system"/>
              </a:rPr>
              <a:t>- möchte ich sicherstellen, dass ich bei meinem Aufenthalt im Krankenhaus die bestmögliche Unterstützung erhalte,</a:t>
            </a:r>
            <a:br>
              <a:rPr lang="de-DE" dirty="0"/>
            </a:br>
            <a:r>
              <a:rPr lang="de-DE" b="0" i="0" dirty="0">
                <a:solidFill>
                  <a:srgbClr val="000000"/>
                </a:solidFill>
                <a:effectLst/>
                <a:latin typeface="-apple-system"/>
              </a:rPr>
              <a:t>- damit ich mich wohlfühle und meine Bedürfnisse erfüllt werden.</a:t>
            </a:r>
            <a:endParaRPr lang="de-DE" dirty="0"/>
          </a:p>
          <a:p>
            <a:endParaRPr lang="de-DE" dirty="0"/>
          </a:p>
        </p:txBody>
      </p:sp>
      <p:sp>
        <p:nvSpPr>
          <p:cNvPr id="4" name="Foliennummernplatzhalter 3"/>
          <p:cNvSpPr>
            <a:spLocks noGrp="1"/>
          </p:cNvSpPr>
          <p:nvPr>
            <p:ph type="sldNum" sz="quarter" idx="5"/>
          </p:nvPr>
        </p:nvSpPr>
        <p:spPr/>
        <p:txBody>
          <a:bodyPr/>
          <a:lstStyle/>
          <a:p>
            <a:fld id="{0DFF654A-7554-4E4B-9F02-6F44B6EE5359}" type="slidenum">
              <a:rPr lang="de-DE" smtClean="0"/>
              <a:t>3</a:t>
            </a:fld>
            <a:endParaRPr lang="de-DE" dirty="0"/>
          </a:p>
        </p:txBody>
      </p:sp>
    </p:spTree>
    <p:extLst>
      <p:ext uri="{BB962C8B-B14F-4D97-AF65-F5344CB8AC3E}">
        <p14:creationId xmlns:p14="http://schemas.microsoft.com/office/powerpoint/2010/main" val="36730265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kern="100" dirty="0">
                <a:effectLst/>
                <a:latin typeface="Century Gothic" panose="020B0502020202020204" pitchFamily="34" charset="0"/>
                <a:ea typeface="Aptos" panose="020B0004020202020204" pitchFamily="34" charset="0"/>
                <a:cs typeface="Times New Roman" panose="02020603050405020304" pitchFamily="18" charset="0"/>
              </a:rPr>
              <a:t>Gute Qualität, keine fehlenden Werte, 1 Abhängige Variable ( Altersgruppe ),  7 unabhängige Variablen,</a:t>
            </a:r>
            <a:endParaRPr lang="de-DE"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de-DE" dirty="0"/>
          </a:p>
        </p:txBody>
      </p:sp>
      <p:sp>
        <p:nvSpPr>
          <p:cNvPr id="4" name="Foliennummernplatzhalter 3"/>
          <p:cNvSpPr>
            <a:spLocks noGrp="1"/>
          </p:cNvSpPr>
          <p:nvPr>
            <p:ph type="sldNum" sz="quarter" idx="5"/>
          </p:nvPr>
        </p:nvSpPr>
        <p:spPr/>
        <p:txBody>
          <a:bodyPr/>
          <a:lstStyle/>
          <a:p>
            <a:fld id="{0DFF654A-7554-4E4B-9F02-6F44B6EE5359}" type="slidenum">
              <a:rPr lang="de-DE" smtClean="0"/>
              <a:t>4</a:t>
            </a:fld>
            <a:endParaRPr lang="de-DE" dirty="0"/>
          </a:p>
        </p:txBody>
      </p:sp>
    </p:spTree>
    <p:extLst>
      <p:ext uri="{BB962C8B-B14F-4D97-AF65-F5344CB8AC3E}">
        <p14:creationId xmlns:p14="http://schemas.microsoft.com/office/powerpoint/2010/main" val="23765057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9AC643-3F85-370B-F107-A87E6BC36C1C}"/>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93DC5674-643B-1261-7497-DB996AE0C310}"/>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AB69EC62-F2F6-3171-B9C9-2C90881A386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Erkennbar ist, dass grundsätzlich nur schwache Korrelationen gegeben sind.</a:t>
            </a:r>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Die größte Korrelation ist die Orale Untersuchung. Hier haben wir einen </a:t>
            </a:r>
            <a:r>
              <a:rPr lang="de-DE" dirty="0" err="1"/>
              <a:t>Korrellation</a:t>
            </a:r>
            <a:r>
              <a:rPr lang="de-DE" dirty="0"/>
              <a:t> von 0.243. ( Hinweis daher für die Zukunft, Mögliche weitere </a:t>
            </a:r>
            <a:r>
              <a:rPr lang="de-DE" dirty="0" err="1"/>
              <a:t>Paramter</a:t>
            </a:r>
            <a:r>
              <a:rPr lang="de-DE" dirty="0"/>
              <a:t> / Variablen )</a:t>
            </a:r>
          </a:p>
          <a:p>
            <a:endParaRPr lang="de-DE" dirty="0"/>
          </a:p>
        </p:txBody>
      </p:sp>
      <p:sp>
        <p:nvSpPr>
          <p:cNvPr id="4" name="Foliennummernplatzhalter 3">
            <a:extLst>
              <a:ext uri="{FF2B5EF4-FFF2-40B4-BE49-F238E27FC236}">
                <a16:creationId xmlns:a16="http://schemas.microsoft.com/office/drawing/2014/main" id="{40198E3A-2FE5-D11C-F9A7-A603CCA02746}"/>
              </a:ext>
            </a:extLst>
          </p:cNvPr>
          <p:cNvSpPr>
            <a:spLocks noGrp="1"/>
          </p:cNvSpPr>
          <p:nvPr>
            <p:ph type="sldNum" sz="quarter" idx="5"/>
          </p:nvPr>
        </p:nvSpPr>
        <p:spPr/>
        <p:txBody>
          <a:bodyPr/>
          <a:lstStyle/>
          <a:p>
            <a:fld id="{0DFF654A-7554-4E4B-9F02-6F44B6EE5359}" type="slidenum">
              <a:rPr lang="de-DE" smtClean="0"/>
              <a:t>5</a:t>
            </a:fld>
            <a:endParaRPr lang="de-DE" dirty="0"/>
          </a:p>
        </p:txBody>
      </p:sp>
    </p:spTree>
    <p:extLst>
      <p:ext uri="{BB962C8B-B14F-4D97-AF65-F5344CB8AC3E}">
        <p14:creationId xmlns:p14="http://schemas.microsoft.com/office/powerpoint/2010/main" val="11049551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FCCE1F-1F4F-0645-97C2-B3AC52987552}"/>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1977D67C-191A-D01A-CEB1-13506E12D2E0}"/>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EE1689EE-E907-7B40-4109-AE23E16D1F2D}"/>
              </a:ext>
            </a:extLst>
          </p:cNvPr>
          <p:cNvSpPr>
            <a:spLocks noGrp="1"/>
          </p:cNvSpPr>
          <p:nvPr>
            <p:ph type="body" idx="1"/>
          </p:nvPr>
        </p:nvSpPr>
        <p:spPr/>
        <p:txBody>
          <a:bodyPr/>
          <a:lstStyle/>
          <a:p>
            <a:r>
              <a:rPr lang="de-DE" dirty="0"/>
              <a:t>BMI → Übergewichtige Menschen – Keine Mess- oder Datenfehler</a:t>
            </a:r>
          </a:p>
          <a:p>
            <a:r>
              <a:rPr lang="de-DE" dirty="0"/>
              <a:t>Blutzucker → Ab 250 Hyperglykämie – Keine Mess- oder Datenfehler</a:t>
            </a:r>
          </a:p>
          <a:p>
            <a:r>
              <a:rPr lang="de-DE" dirty="0"/>
              <a:t>Insulinspiegel → Korreliert mit erhöhtem BMI – Keine Mess- oder Datenfehler</a:t>
            </a:r>
          </a:p>
          <a:p>
            <a:r>
              <a:rPr lang="de-DE" dirty="0"/>
              <a:t>Oral Untersuchung → Aufgrund der allgemeinen Ausreißer Gegebenheit stufen wir diese Daten als korrekt ein</a:t>
            </a:r>
          </a:p>
        </p:txBody>
      </p:sp>
      <p:sp>
        <p:nvSpPr>
          <p:cNvPr id="4" name="Foliennummernplatzhalter 3">
            <a:extLst>
              <a:ext uri="{FF2B5EF4-FFF2-40B4-BE49-F238E27FC236}">
                <a16:creationId xmlns:a16="http://schemas.microsoft.com/office/drawing/2014/main" id="{FD27103E-1FF9-7C80-CA15-43C9A9B4F445}"/>
              </a:ext>
            </a:extLst>
          </p:cNvPr>
          <p:cNvSpPr>
            <a:spLocks noGrp="1"/>
          </p:cNvSpPr>
          <p:nvPr>
            <p:ph type="sldNum" sz="quarter" idx="5"/>
          </p:nvPr>
        </p:nvSpPr>
        <p:spPr/>
        <p:txBody>
          <a:bodyPr/>
          <a:lstStyle/>
          <a:p>
            <a:fld id="{0DFF654A-7554-4E4B-9F02-6F44B6EE5359}" type="slidenum">
              <a:rPr lang="de-DE" smtClean="0"/>
              <a:t>6</a:t>
            </a:fld>
            <a:endParaRPr lang="de-DE" dirty="0"/>
          </a:p>
        </p:txBody>
      </p:sp>
    </p:spTree>
    <p:extLst>
      <p:ext uri="{BB962C8B-B14F-4D97-AF65-F5344CB8AC3E}">
        <p14:creationId xmlns:p14="http://schemas.microsoft.com/office/powerpoint/2010/main" val="846267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1389C4-745B-0A4D-B5C3-456B47361723}"/>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CF7B552E-2D44-F9F1-70D2-995EB89DF27A}"/>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A23F97CC-F6A4-D734-E326-825BE935520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Erkennbar ist, dass es grundsätzlich nur schwache Korrelationen gegeben sind.</a:t>
            </a:r>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Die größte Korrelation ist die Orale Untersuchung. Hier haben wir einen </a:t>
            </a:r>
            <a:r>
              <a:rPr lang="de-DE" dirty="0" err="1"/>
              <a:t>Korrellation</a:t>
            </a:r>
            <a:r>
              <a:rPr lang="de-DE" dirty="0"/>
              <a:t> von 0.243. ( Hinweis daher für die Zukunft, Mögliche weitere </a:t>
            </a:r>
            <a:r>
              <a:rPr lang="de-DE" dirty="0" err="1"/>
              <a:t>Paramter</a:t>
            </a:r>
            <a:r>
              <a:rPr lang="de-DE" dirty="0"/>
              <a:t> / Variablen )</a:t>
            </a:r>
          </a:p>
          <a:p>
            <a:endParaRPr lang="de-DE" dirty="0"/>
          </a:p>
        </p:txBody>
      </p:sp>
      <p:sp>
        <p:nvSpPr>
          <p:cNvPr id="4" name="Foliennummernplatzhalter 3">
            <a:extLst>
              <a:ext uri="{FF2B5EF4-FFF2-40B4-BE49-F238E27FC236}">
                <a16:creationId xmlns:a16="http://schemas.microsoft.com/office/drawing/2014/main" id="{F438FD92-C33B-708B-0A3E-B84E01BA805B}"/>
              </a:ext>
            </a:extLst>
          </p:cNvPr>
          <p:cNvSpPr>
            <a:spLocks noGrp="1"/>
          </p:cNvSpPr>
          <p:nvPr>
            <p:ph type="sldNum" sz="quarter" idx="5"/>
          </p:nvPr>
        </p:nvSpPr>
        <p:spPr/>
        <p:txBody>
          <a:bodyPr/>
          <a:lstStyle/>
          <a:p>
            <a:fld id="{0DFF654A-7554-4E4B-9F02-6F44B6EE5359}" type="slidenum">
              <a:rPr lang="de-DE" smtClean="0"/>
              <a:t>7</a:t>
            </a:fld>
            <a:endParaRPr lang="de-DE" dirty="0"/>
          </a:p>
        </p:txBody>
      </p:sp>
    </p:spTree>
    <p:extLst>
      <p:ext uri="{BB962C8B-B14F-4D97-AF65-F5344CB8AC3E}">
        <p14:creationId xmlns:p14="http://schemas.microsoft.com/office/powerpoint/2010/main" val="22835272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B310D2-815B-AD5C-038B-71F569B98E5D}"/>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C2E7FB3D-142C-F508-FDC9-55BEE1A1C932}"/>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F73E6FB0-AEE3-1D0B-5C9C-CFC19B245DE4}"/>
              </a:ext>
            </a:extLst>
          </p:cNvPr>
          <p:cNvSpPr>
            <a:spLocks noGrp="1"/>
          </p:cNvSpPr>
          <p:nvPr>
            <p:ph type="body" idx="1"/>
          </p:nvPr>
        </p:nvSpPr>
        <p:spPr/>
        <p:txBody>
          <a:bodyPr/>
          <a:lstStyle/>
          <a:p>
            <a:r>
              <a:rPr lang="de-DE" dirty="0"/>
              <a:t>5 ML – Modelle vs. Baseline</a:t>
            </a:r>
          </a:p>
        </p:txBody>
      </p:sp>
      <p:sp>
        <p:nvSpPr>
          <p:cNvPr id="4" name="Foliennummernplatzhalter 3">
            <a:extLst>
              <a:ext uri="{FF2B5EF4-FFF2-40B4-BE49-F238E27FC236}">
                <a16:creationId xmlns:a16="http://schemas.microsoft.com/office/drawing/2014/main" id="{4EDE1E41-1E28-7C5F-3A38-F6697430791B}"/>
              </a:ext>
            </a:extLst>
          </p:cNvPr>
          <p:cNvSpPr>
            <a:spLocks noGrp="1"/>
          </p:cNvSpPr>
          <p:nvPr>
            <p:ph type="sldNum" sz="quarter" idx="5"/>
          </p:nvPr>
        </p:nvSpPr>
        <p:spPr/>
        <p:txBody>
          <a:bodyPr/>
          <a:lstStyle/>
          <a:p>
            <a:fld id="{0DFF654A-7554-4E4B-9F02-6F44B6EE5359}" type="slidenum">
              <a:rPr lang="de-DE" smtClean="0"/>
              <a:t>8</a:t>
            </a:fld>
            <a:endParaRPr lang="de-DE" dirty="0"/>
          </a:p>
        </p:txBody>
      </p:sp>
    </p:spTree>
    <p:extLst>
      <p:ext uri="{BB962C8B-B14F-4D97-AF65-F5344CB8AC3E}">
        <p14:creationId xmlns:p14="http://schemas.microsoft.com/office/powerpoint/2010/main" val="35816096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ABC57C-9371-D3CB-B8DF-A1A0956E6052}"/>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1F960857-43E0-4445-08F1-A0D0E85D41FA}"/>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7E7B5E21-6A75-6FA7-C055-641F308B44CC}"/>
              </a:ext>
            </a:extLst>
          </p:cNvPr>
          <p:cNvSpPr>
            <a:spLocks noGrp="1"/>
          </p:cNvSpPr>
          <p:nvPr>
            <p:ph type="body" idx="1"/>
          </p:nvPr>
        </p:nvSpPr>
        <p:spPr/>
        <p:txBody>
          <a:bodyPr/>
          <a:lstStyle/>
          <a:p>
            <a:r>
              <a:rPr lang="de-DE" dirty="0"/>
              <a:t>Unsere Baseline, oder auch Grundhypothese lautet also: </a:t>
            </a:r>
          </a:p>
        </p:txBody>
      </p:sp>
      <p:sp>
        <p:nvSpPr>
          <p:cNvPr id="4" name="Foliennummernplatzhalter 3">
            <a:extLst>
              <a:ext uri="{FF2B5EF4-FFF2-40B4-BE49-F238E27FC236}">
                <a16:creationId xmlns:a16="http://schemas.microsoft.com/office/drawing/2014/main" id="{73C161EE-4E96-5867-9DB5-303C22A7C5B4}"/>
              </a:ext>
            </a:extLst>
          </p:cNvPr>
          <p:cNvSpPr>
            <a:spLocks noGrp="1"/>
          </p:cNvSpPr>
          <p:nvPr>
            <p:ph type="sldNum" sz="quarter" idx="5"/>
          </p:nvPr>
        </p:nvSpPr>
        <p:spPr/>
        <p:txBody>
          <a:bodyPr/>
          <a:lstStyle/>
          <a:p>
            <a:fld id="{0DFF654A-7554-4E4B-9F02-6F44B6EE5359}" type="slidenum">
              <a:rPr lang="de-DE" smtClean="0"/>
              <a:t>9</a:t>
            </a:fld>
            <a:endParaRPr lang="de-DE" dirty="0"/>
          </a:p>
        </p:txBody>
      </p:sp>
    </p:spTree>
    <p:extLst>
      <p:ext uri="{BB962C8B-B14F-4D97-AF65-F5344CB8AC3E}">
        <p14:creationId xmlns:p14="http://schemas.microsoft.com/office/powerpoint/2010/main" val="7693611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de-DE"/>
              <a:t>Mastertitelformat bearbeiten</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pPr rtl="0"/>
            <a:fld id="{02A52895-4A52-4755-8889-F2BBC9E9C626}" type="datetime1">
              <a:rPr lang="de-DE" noProof="0" smtClean="0"/>
              <a:t>02.06.2025</a:t>
            </a:fld>
            <a:endParaRPr lang="de-DE" noProof="0"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pPr rtl="0"/>
            <a:endParaRPr lang="de-DE" noProof="0"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pPr rtl="0"/>
            <a:fld id="{3A98EE3D-8CD1-4C3F-BD1C-C98C9596463C}" type="slidenum">
              <a:rPr lang="de-DE" noProof="0" smtClean="0"/>
              <a:t>‹Nr.›</a:t>
            </a:fld>
            <a:endParaRPr lang="de-DE" noProof="0"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2778273950"/>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B71F5698-784C-4054-9071-CA3CC85891FB}" type="datetime1">
              <a:rPr lang="de-DE" smtClean="0"/>
              <a:t>02.06.2025</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11B2E5BD-36A5-4AE2-8162-AFA1CE7FDEBC}" type="slidenum">
              <a:rPr lang="de-DE" smtClean="0"/>
              <a:t>‹Nr.›</a:t>
            </a:fld>
            <a:endParaRPr lang="de-DE"/>
          </a:p>
        </p:txBody>
      </p:sp>
    </p:spTree>
    <p:extLst>
      <p:ext uri="{BB962C8B-B14F-4D97-AF65-F5344CB8AC3E}">
        <p14:creationId xmlns:p14="http://schemas.microsoft.com/office/powerpoint/2010/main" val="2072793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A1EE30F3-780C-4B08-925A-191D13B34EB4}" type="datetime1">
              <a:rPr lang="de-DE" smtClean="0"/>
              <a:t>02.06.2025</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11B2E5BD-36A5-4AE2-8162-AFA1CE7FDEBC}" type="slidenum">
              <a:rPr lang="de-DE" smtClean="0"/>
              <a:t>‹Nr.›</a:t>
            </a:fld>
            <a:endParaRPr lang="de-DE"/>
          </a:p>
        </p:txBody>
      </p:sp>
    </p:spTree>
    <p:extLst>
      <p:ext uri="{BB962C8B-B14F-4D97-AF65-F5344CB8AC3E}">
        <p14:creationId xmlns:p14="http://schemas.microsoft.com/office/powerpoint/2010/main" val="25414236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482DD87F-9EAB-4B10-B018-3A7AF5A838C3}" type="datetime1">
              <a:rPr lang="de-DE" smtClean="0"/>
              <a:t>02.06.2025</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11B2E5BD-36A5-4AE2-8162-AFA1CE7FDEBC}" type="slidenum">
              <a:rPr lang="de-DE" smtClean="0"/>
              <a:t>‹Nr.›</a:t>
            </a:fld>
            <a:endParaRPr lang="de-DE"/>
          </a:p>
        </p:txBody>
      </p:sp>
    </p:spTree>
    <p:extLst>
      <p:ext uri="{BB962C8B-B14F-4D97-AF65-F5344CB8AC3E}">
        <p14:creationId xmlns:p14="http://schemas.microsoft.com/office/powerpoint/2010/main" val="38846623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10;überschrif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de-DE"/>
              <a:t>Mastertitelformat bearbeiten</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pPr rtl="0"/>
            <a:fld id="{E8CA7CB9-25AB-45C1-AC30-EC46333A41DE}" type="datetime1">
              <a:rPr lang="de-DE" noProof="0" smtClean="0"/>
              <a:t>02.06.2025</a:t>
            </a:fld>
            <a:endParaRPr lang="de-DE" noProof="0"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pPr rtl="0"/>
            <a:endParaRPr lang="de-DE" noProof="0"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pPr rtl="0"/>
            <a:fld id="{3A98EE3D-8CD1-4C3F-BD1C-C98C9596463C}" type="slidenum">
              <a:rPr lang="de-DE" noProof="0" smtClean="0"/>
              <a:t>‹Nr.›</a:t>
            </a:fld>
            <a:endParaRPr lang="de-DE" noProof="0"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438326618"/>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de-DE"/>
              <a:t>Mastertitelformat bearbeiten</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EC30D746-A2D1-4E9A-801C-8AD40B52668D}" type="datetime1">
              <a:rPr lang="de-DE" smtClean="0"/>
              <a:t>02.06.2025</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11B2E5BD-36A5-4AE2-8162-AFA1CE7FDEBC}" type="slidenum">
              <a:rPr lang="de-DE" smtClean="0"/>
              <a:t>‹Nr.›</a:t>
            </a:fld>
            <a:endParaRPr lang="de-DE"/>
          </a:p>
        </p:txBody>
      </p:sp>
    </p:spTree>
    <p:extLst>
      <p:ext uri="{BB962C8B-B14F-4D97-AF65-F5344CB8AC3E}">
        <p14:creationId xmlns:p14="http://schemas.microsoft.com/office/powerpoint/2010/main" val="40382259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de-DE"/>
              <a:t>Mastertitelformat bearbeiten</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9AD7A0A2-17CD-42B8-BC0B-F05FFCA48447}" type="datetime1">
              <a:rPr lang="de-DE" smtClean="0"/>
              <a:t>02.06.2025</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11B2E5BD-36A5-4AE2-8162-AFA1CE7FDEBC}" type="slidenum">
              <a:rPr lang="de-DE" smtClean="0"/>
              <a:t>‹Nr.›</a:t>
            </a:fld>
            <a:endParaRPr lang="de-DE"/>
          </a:p>
        </p:txBody>
      </p:sp>
    </p:spTree>
    <p:extLst>
      <p:ext uri="{BB962C8B-B14F-4D97-AF65-F5344CB8AC3E}">
        <p14:creationId xmlns:p14="http://schemas.microsoft.com/office/powerpoint/2010/main" val="280251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pPr rtl="0"/>
            <a:fld id="{D997DCE5-B1B3-4856-BF67-318894085DA4}" type="datetime1">
              <a:rPr lang="de-DE" noProof="0" smtClean="0"/>
              <a:t>02.06.2025</a:t>
            </a:fld>
            <a:endParaRPr lang="de-DE" noProof="0" dirty="0"/>
          </a:p>
        </p:txBody>
      </p:sp>
      <p:sp>
        <p:nvSpPr>
          <p:cNvPr id="4" name="Footer Placeholder 3"/>
          <p:cNvSpPr>
            <a:spLocks noGrp="1"/>
          </p:cNvSpPr>
          <p:nvPr>
            <p:ph type="ftr" sz="quarter" idx="11"/>
          </p:nvPr>
        </p:nvSpPr>
        <p:spPr/>
        <p:txBody>
          <a:bodyPr/>
          <a:lstStyle/>
          <a:p>
            <a:pPr rtl="0"/>
            <a:endParaRPr lang="de-DE" noProof="0" dirty="0"/>
          </a:p>
        </p:txBody>
      </p:sp>
      <p:sp>
        <p:nvSpPr>
          <p:cNvPr id="5" name="Slide Number Placeholder 4"/>
          <p:cNvSpPr>
            <a:spLocks noGrp="1"/>
          </p:cNvSpPr>
          <p:nvPr>
            <p:ph type="sldNum" sz="quarter" idx="12"/>
          </p:nvPr>
        </p:nvSpPr>
        <p:spPr/>
        <p:txBody>
          <a:bodyPr/>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17962367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rtl="0"/>
            <a:fld id="{42F467AB-6C93-4E41-ABAE-5385447ACF07}" type="datetime1">
              <a:rPr lang="de-DE" noProof="0" smtClean="0"/>
              <a:t>02.06.2025</a:t>
            </a:fld>
            <a:endParaRPr lang="de-DE" noProof="0" dirty="0"/>
          </a:p>
        </p:txBody>
      </p:sp>
      <p:sp>
        <p:nvSpPr>
          <p:cNvPr id="3" name="Footer Placeholder 2"/>
          <p:cNvSpPr>
            <a:spLocks noGrp="1"/>
          </p:cNvSpPr>
          <p:nvPr>
            <p:ph type="ftr" sz="quarter" idx="11"/>
          </p:nvPr>
        </p:nvSpPr>
        <p:spPr/>
        <p:txBody>
          <a:bodyPr/>
          <a:lstStyle/>
          <a:p>
            <a:pPr rtl="0"/>
            <a:endParaRPr lang="de-DE" noProof="0" dirty="0"/>
          </a:p>
        </p:txBody>
      </p:sp>
      <p:sp>
        <p:nvSpPr>
          <p:cNvPr id="4" name="Slide Number Placeholder 3"/>
          <p:cNvSpPr>
            <a:spLocks noGrp="1"/>
          </p:cNvSpPr>
          <p:nvPr>
            <p:ph type="sldNum" sz="quarter" idx="12"/>
          </p:nvPr>
        </p:nvSpPr>
        <p:spPr/>
        <p:txBody>
          <a:bodyPr/>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2885334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alt mit Überschrift">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de-DE"/>
              <a:t>Mastertitelformat bearbeiten</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A9928C32-8C84-43E7-9782-B01ADBFEF31D}" type="datetime1">
              <a:rPr lang="de-DE" smtClean="0"/>
              <a:t>02.06.2025</a:t>
            </a:fld>
            <a:endParaRPr lang="de-DE"/>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de-DE"/>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11B2E5BD-36A5-4AE2-8162-AFA1CE7FDEBC}" type="slidenum">
              <a:rPr lang="de-DE" smtClean="0"/>
              <a:t>‹Nr.›</a:t>
            </a:fld>
            <a:endParaRPr lang="de-DE"/>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930888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Überschrift">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de-DE"/>
              <a:t>Mastertitelformat bearbeiten</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pPr rtl="0"/>
            <a:fld id="{82F3C32F-851A-4D14-828A-C78B54A7C7A4}" type="datetime1">
              <a:rPr lang="de-DE" noProof="0" smtClean="0"/>
              <a:t>02.06.2025</a:t>
            </a:fld>
            <a:endParaRPr lang="de-DE" noProof="0"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pPr rtl="0"/>
            <a:endParaRPr lang="de-DE" noProof="0"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pPr rtl="0"/>
            <a:fld id="{3A98EE3D-8CD1-4C3F-BD1C-C98C9596463C}" type="slidenum">
              <a:rPr lang="de-DE" noProof="0" smtClean="0"/>
              <a:t>‹Nr.›</a:t>
            </a:fld>
            <a:endParaRPr lang="de-DE" noProof="0"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997439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de-DE"/>
              <a:t>Mastertitelformat bearbeiten</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6E6B9A65-1D26-4AE3-BD62-F2F5AD14341A}" type="datetime1">
              <a:rPr lang="de-DE" smtClean="0"/>
              <a:t>02.06.2025</a:t>
            </a:fld>
            <a:endParaRPr lang="de-DE"/>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de-DE"/>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11B2E5BD-36A5-4AE2-8162-AFA1CE7FDEBC}" type="slidenum">
              <a:rPr lang="de-DE" smtClean="0"/>
              <a:t>‹Nr.›</a:t>
            </a:fld>
            <a:endParaRPr lang="de-DE"/>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601322245"/>
      </p:ext>
    </p:extLst>
  </p:cSld>
  <p:clrMap bg1="lt1" tx1="dk1" bg2="lt2" tx2="dk2" accent1="accent1" accent2="accent2" accent3="accent3" accent4="accent4" accent5="accent5" accent6="accent6" hlink="hlink" folHlink="folHlink"/>
  <p:sldLayoutIdLst>
    <p:sldLayoutId id="2147483917" r:id="rId1"/>
    <p:sldLayoutId id="2147483918" r:id="rId2"/>
    <p:sldLayoutId id="2147483919" r:id="rId3"/>
    <p:sldLayoutId id="2147483920" r:id="rId4"/>
    <p:sldLayoutId id="2147483921" r:id="rId5"/>
    <p:sldLayoutId id="2147483922" r:id="rId6"/>
    <p:sldLayoutId id="2147483923" r:id="rId7"/>
    <p:sldLayoutId id="2147483924" r:id="rId8"/>
    <p:sldLayoutId id="2147483925" r:id="rId9"/>
    <p:sldLayoutId id="2147483926" r:id="rId10"/>
    <p:sldLayoutId id="2147483927" r:id="rId11"/>
  </p:sldLayoutIdLst>
  <p:hf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sv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5.sv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5.sv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9" name="Grafik 8" descr="Ein Bild, das Screenshot, parallel, Reihe, Design enthält.&#10;&#10;KI-generierte Inhalte können fehlerhaft sein.">
            <a:extLst>
              <a:ext uri="{FF2B5EF4-FFF2-40B4-BE49-F238E27FC236}">
                <a16:creationId xmlns:a16="http://schemas.microsoft.com/office/drawing/2014/main" id="{98F990D6-B755-31F8-00DC-F3C3239486E4}"/>
              </a:ext>
            </a:extLst>
          </p:cNvPr>
          <p:cNvPicPr>
            <a:picLocks noChangeAspect="1"/>
          </p:cNvPicPr>
          <p:nvPr/>
        </p:nvPicPr>
        <p:blipFill>
          <a:blip r:embed="rId3"/>
          <a:srcRect t="423"/>
          <a:stretch>
            <a:fillRect/>
          </a:stretch>
        </p:blipFill>
        <p:spPr>
          <a:xfrm>
            <a:off x="20" y="10"/>
            <a:ext cx="12191980" cy="6859300"/>
          </a:xfrm>
          <a:prstGeom prst="rect">
            <a:avLst/>
          </a:prstGeom>
        </p:spPr>
      </p:pic>
      <p:sp>
        <p:nvSpPr>
          <p:cNvPr id="37" name="Rectangle 36">
            <a:extLst>
              <a:ext uri="{FF2B5EF4-FFF2-40B4-BE49-F238E27FC236}">
                <a16:creationId xmlns:a16="http://schemas.microsoft.com/office/drawing/2014/main" id="{EF1A96B9-F717-4812-9DB0-C99D994623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560" y="1137137"/>
            <a:ext cx="9867482" cy="4570327"/>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6">
            <a:extLst>
              <a:ext uri="{FF2B5EF4-FFF2-40B4-BE49-F238E27FC236}">
                <a16:creationId xmlns:a16="http://schemas.microsoft.com/office/drawing/2014/main" id="{226038F9-8CE0-4A41-9EF0-3A27023DE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de-DE"/>
          </a:p>
        </p:txBody>
      </p:sp>
      <p:sp>
        <p:nvSpPr>
          <p:cNvPr id="41" name="Freeform 6">
            <a:extLst>
              <a:ext uri="{FF2B5EF4-FFF2-40B4-BE49-F238E27FC236}">
                <a16:creationId xmlns:a16="http://schemas.microsoft.com/office/drawing/2014/main" id="{BB5C5996-5C1E-4768-90AE-87BED835C6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de-DE"/>
          </a:p>
        </p:txBody>
      </p:sp>
      <p:sp>
        <p:nvSpPr>
          <p:cNvPr id="2" name="Titel 1">
            <a:extLst>
              <a:ext uri="{FF2B5EF4-FFF2-40B4-BE49-F238E27FC236}">
                <a16:creationId xmlns:a16="http://schemas.microsoft.com/office/drawing/2014/main" id="{9AB2EA78-AEB3-469B-9025-3B17201A457B}"/>
              </a:ext>
            </a:extLst>
          </p:cNvPr>
          <p:cNvSpPr>
            <a:spLocks noGrp="1"/>
          </p:cNvSpPr>
          <p:nvPr>
            <p:ph type="ctrTitle"/>
          </p:nvPr>
        </p:nvSpPr>
        <p:spPr>
          <a:xfrm>
            <a:off x="1915128" y="1788454"/>
            <a:ext cx="8361229" cy="2098226"/>
          </a:xfrm>
        </p:spPr>
        <p:txBody>
          <a:bodyPr rtlCol="0">
            <a:normAutofit/>
          </a:bodyPr>
          <a:lstStyle/>
          <a:p>
            <a:r>
              <a:rPr lang="de-DE" sz="3400" b="1" dirty="0" err="1">
                <a:latin typeface="Roboto" panose="02000000000000000000" pitchFamily="2" charset="0"/>
              </a:rPr>
              <a:t>Flexappeal</a:t>
            </a:r>
            <a:br>
              <a:rPr lang="de-DE" sz="3400" b="1" i="1" dirty="0">
                <a:effectLst/>
                <a:latin typeface="Arial" panose="020B0604020202020204" pitchFamily="34" charset="0"/>
                <a:ea typeface="Calibri" panose="020F0502020204030204" pitchFamily="34" charset="0"/>
              </a:rPr>
            </a:br>
            <a:r>
              <a:rPr lang="de-DE" sz="3400" b="1" dirty="0">
                <a:latin typeface="Arial" panose="020B0604020202020204" pitchFamily="34" charset="0"/>
                <a:ea typeface="Calibri" panose="020F0502020204030204" pitchFamily="34" charset="0"/>
              </a:rPr>
              <a:t>Kundenbindungsanalyse</a:t>
            </a:r>
            <a:br>
              <a:rPr lang="de-DE" sz="3400" b="1" i="1" dirty="0">
                <a:effectLst/>
                <a:latin typeface="Arial" panose="020B0604020202020204" pitchFamily="34" charset="0"/>
                <a:ea typeface="Calibri" panose="020F0502020204030204" pitchFamily="34" charset="0"/>
              </a:rPr>
            </a:br>
            <a:endParaRPr lang="de-DE" sz="3400" b="1" i="1" dirty="0"/>
          </a:p>
        </p:txBody>
      </p:sp>
      <p:sp>
        <p:nvSpPr>
          <p:cNvPr id="3" name="Untertitel 2">
            <a:extLst>
              <a:ext uri="{FF2B5EF4-FFF2-40B4-BE49-F238E27FC236}">
                <a16:creationId xmlns:a16="http://schemas.microsoft.com/office/drawing/2014/main" id="{255E1F2F-E259-4EA8-9FFD-3A10AF541859}"/>
              </a:ext>
            </a:extLst>
          </p:cNvPr>
          <p:cNvSpPr>
            <a:spLocks noGrp="1"/>
          </p:cNvSpPr>
          <p:nvPr>
            <p:ph type="subTitle" idx="1"/>
          </p:nvPr>
        </p:nvSpPr>
        <p:spPr>
          <a:xfrm>
            <a:off x="2679906" y="3956279"/>
            <a:ext cx="6831673" cy="1086237"/>
          </a:xfrm>
        </p:spPr>
        <p:txBody>
          <a:bodyPr rtlCol="0">
            <a:normAutofit/>
          </a:bodyPr>
          <a:lstStyle/>
          <a:p>
            <a:pPr rtl="0">
              <a:spcAft>
                <a:spcPts val="600"/>
              </a:spcAft>
            </a:pPr>
            <a:r>
              <a:rPr lang="de-DE" b="1">
                <a:solidFill>
                  <a:srgbClr val="191B0E"/>
                </a:solidFill>
                <a:latin typeface="Arial" panose="020B0604020202020204" pitchFamily="34" charset="0"/>
                <a:cs typeface="Arial" panose="020B0604020202020204" pitchFamily="34" charset="0"/>
              </a:rPr>
              <a:t>Projektvorstellung von :</a:t>
            </a:r>
            <a:br>
              <a:rPr lang="de-DE" b="1">
                <a:solidFill>
                  <a:srgbClr val="191B0E"/>
                </a:solidFill>
                <a:latin typeface="Arial" panose="020B0604020202020204" pitchFamily="34" charset="0"/>
                <a:cs typeface="Arial" panose="020B0604020202020204" pitchFamily="34" charset="0"/>
              </a:rPr>
            </a:br>
            <a:r>
              <a:rPr lang="de-DE" b="1">
                <a:solidFill>
                  <a:srgbClr val="191B0E"/>
                </a:solidFill>
                <a:latin typeface="Arial" panose="020B0604020202020204" pitchFamily="34" charset="0"/>
                <a:cs typeface="Arial" panose="020B0604020202020204" pitchFamily="34" charset="0"/>
              </a:rPr>
              <a:t>XXX</a:t>
            </a:r>
            <a:endParaRPr lang="de-DE">
              <a:solidFill>
                <a:srgbClr val="191B0E"/>
              </a:solidFill>
              <a:latin typeface="Arial" panose="020B0604020202020204" pitchFamily="34" charset="0"/>
              <a:cs typeface="Arial" panose="020B0604020202020204" pitchFamily="34" charset="0"/>
            </a:endParaRPr>
          </a:p>
        </p:txBody>
      </p:sp>
      <p:sp>
        <p:nvSpPr>
          <p:cNvPr id="7" name="Foliennummernplatzhalter 6">
            <a:extLst>
              <a:ext uri="{FF2B5EF4-FFF2-40B4-BE49-F238E27FC236}">
                <a16:creationId xmlns:a16="http://schemas.microsoft.com/office/drawing/2014/main" id="{03E214E8-F8E6-EB2B-E270-43734E5E858C}"/>
              </a:ext>
            </a:extLst>
          </p:cNvPr>
          <p:cNvSpPr>
            <a:spLocks noGrp="1"/>
          </p:cNvSpPr>
          <p:nvPr>
            <p:ph type="sldNum" sz="quarter" idx="12"/>
          </p:nvPr>
        </p:nvSpPr>
        <p:spPr>
          <a:xfrm>
            <a:off x="9830683" y="6453386"/>
            <a:ext cx="1596292" cy="404614"/>
          </a:xfrm>
        </p:spPr>
        <p:txBody>
          <a:bodyPr>
            <a:normAutofit/>
          </a:bodyPr>
          <a:lstStyle/>
          <a:p>
            <a:pPr rtl="0">
              <a:spcAft>
                <a:spcPts val="600"/>
              </a:spcAft>
            </a:pPr>
            <a:fld id="{3A98EE3D-8CD1-4C3F-BD1C-C98C9596463C}" type="slidenum">
              <a:rPr lang="de-DE" noProof="0" smtClean="0">
                <a:solidFill>
                  <a:srgbClr val="FFFFFF"/>
                </a:solidFill>
              </a:rPr>
              <a:pPr rtl="0">
                <a:spcAft>
                  <a:spcPts val="600"/>
                </a:spcAft>
              </a:pPr>
              <a:t>1</a:t>
            </a:fld>
            <a:endParaRPr lang="de-DE" noProof="0">
              <a:solidFill>
                <a:srgbClr val="FFFFFF"/>
              </a:solidFill>
            </a:endParaRPr>
          </a:p>
        </p:txBody>
      </p:sp>
    </p:spTree>
    <p:extLst>
      <p:ext uri="{BB962C8B-B14F-4D97-AF65-F5344CB8AC3E}">
        <p14:creationId xmlns:p14="http://schemas.microsoft.com/office/powerpoint/2010/main" val="19314396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07D11D-2320-687C-12A7-FB23CA6D676F}"/>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1FEA832A-9BAE-4AD6-1259-F22C035C73C2}"/>
              </a:ext>
            </a:extLst>
          </p:cNvPr>
          <p:cNvSpPr>
            <a:spLocks noGrp="1"/>
          </p:cNvSpPr>
          <p:nvPr>
            <p:ph type="title"/>
          </p:nvPr>
        </p:nvSpPr>
        <p:spPr>
          <a:xfrm>
            <a:off x="684938" y="61713"/>
            <a:ext cx="9601200" cy="1485900"/>
          </a:xfrm>
        </p:spPr>
        <p:txBody>
          <a:bodyPr>
            <a:normAutofit/>
          </a:bodyPr>
          <a:lstStyle/>
          <a:p>
            <a:r>
              <a:rPr lang="de-DE" sz="3200" i="0" dirty="0">
                <a:solidFill>
                  <a:srgbClr val="1D1C1D"/>
                </a:solidFill>
                <a:effectLst/>
                <a:latin typeface="Arial" panose="020B0604020202020204" pitchFamily="34" charset="0"/>
                <a:cs typeface="Arial" panose="020B0604020202020204" pitchFamily="34" charset="0"/>
              </a:rPr>
              <a:t>KNIME</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71A905E4-6C84-7980-6BF6-ACD42E0C6719}"/>
              </a:ext>
            </a:extLst>
          </p:cNvPr>
          <p:cNvSpPr>
            <a:spLocks noGrp="1"/>
          </p:cNvSpPr>
          <p:nvPr>
            <p:ph type="sldNum" sz="quarter" idx="12"/>
          </p:nvPr>
        </p:nvSpPr>
        <p:spPr/>
        <p:txBody>
          <a:bodyPr/>
          <a:lstStyle/>
          <a:p>
            <a:fld id="{11B2E5BD-36A5-4AE2-8162-AFA1CE7FDEBC}" type="slidenum">
              <a:rPr lang="de-DE" smtClean="0"/>
              <a:t>10</a:t>
            </a:fld>
            <a:endParaRPr lang="de-DE"/>
          </a:p>
        </p:txBody>
      </p:sp>
      <p:pic>
        <p:nvPicPr>
          <p:cNvPr id="5" name="Grafik 4">
            <a:extLst>
              <a:ext uri="{FF2B5EF4-FFF2-40B4-BE49-F238E27FC236}">
                <a16:creationId xmlns:a16="http://schemas.microsoft.com/office/drawing/2014/main" id="{C8140CD1-4714-E961-2983-83D42C9E92A9}"/>
              </a:ext>
            </a:extLst>
          </p:cNvPr>
          <p:cNvPicPr>
            <a:picLocks noChangeAspect="1"/>
          </p:cNvPicPr>
          <p:nvPr/>
        </p:nvPicPr>
        <p:blipFill>
          <a:blip r:embed="rId3"/>
          <a:srcRect/>
          <a:stretch/>
        </p:blipFill>
        <p:spPr>
          <a:xfrm>
            <a:off x="3066013" y="1951158"/>
            <a:ext cx="6863000" cy="4636709"/>
          </a:xfrm>
          <a:prstGeom prst="rect">
            <a:avLst/>
          </a:prstGeom>
        </p:spPr>
      </p:pic>
      <p:sp>
        <p:nvSpPr>
          <p:cNvPr id="8" name="Textfeld 7">
            <a:extLst>
              <a:ext uri="{FF2B5EF4-FFF2-40B4-BE49-F238E27FC236}">
                <a16:creationId xmlns:a16="http://schemas.microsoft.com/office/drawing/2014/main" id="{67540FDC-ACCE-5D44-5DAD-30507639243C}"/>
              </a:ext>
            </a:extLst>
          </p:cNvPr>
          <p:cNvSpPr txBox="1"/>
          <p:nvPr/>
        </p:nvSpPr>
        <p:spPr>
          <a:xfrm>
            <a:off x="1256044" y="1150759"/>
            <a:ext cx="2338076" cy="369332"/>
          </a:xfrm>
          <a:prstGeom prst="rect">
            <a:avLst/>
          </a:prstGeom>
          <a:noFill/>
        </p:spPr>
        <p:txBody>
          <a:bodyPr wrap="none" rtlCol="0">
            <a:spAutoFit/>
          </a:bodyPr>
          <a:lstStyle/>
          <a:p>
            <a:r>
              <a:rPr lang="de-DE" dirty="0"/>
              <a:t>ML - Modelle erstellen</a:t>
            </a:r>
          </a:p>
        </p:txBody>
      </p:sp>
      <p:sp>
        <p:nvSpPr>
          <p:cNvPr id="10" name="Textfeld 9">
            <a:extLst>
              <a:ext uri="{FF2B5EF4-FFF2-40B4-BE49-F238E27FC236}">
                <a16:creationId xmlns:a16="http://schemas.microsoft.com/office/drawing/2014/main" id="{171DB980-7562-D993-3792-8CD26F08D030}"/>
              </a:ext>
            </a:extLst>
          </p:cNvPr>
          <p:cNvSpPr txBox="1"/>
          <p:nvPr/>
        </p:nvSpPr>
        <p:spPr>
          <a:xfrm>
            <a:off x="4461468" y="723482"/>
            <a:ext cx="3511667" cy="369332"/>
          </a:xfrm>
          <a:prstGeom prst="rect">
            <a:avLst/>
          </a:prstGeom>
          <a:noFill/>
        </p:spPr>
        <p:txBody>
          <a:bodyPr wrap="none" rtlCol="0">
            <a:spAutoFit/>
          </a:bodyPr>
          <a:lstStyle/>
          <a:p>
            <a:r>
              <a:rPr lang="de-DE" dirty="0"/>
              <a:t>Hyperparametertraining anpassen</a:t>
            </a:r>
          </a:p>
        </p:txBody>
      </p:sp>
      <p:sp>
        <p:nvSpPr>
          <p:cNvPr id="11" name="Textfeld 10">
            <a:extLst>
              <a:ext uri="{FF2B5EF4-FFF2-40B4-BE49-F238E27FC236}">
                <a16:creationId xmlns:a16="http://schemas.microsoft.com/office/drawing/2014/main" id="{83E14C79-4BBE-89E2-8B35-8C1F947BB71A}"/>
              </a:ext>
            </a:extLst>
          </p:cNvPr>
          <p:cNvSpPr txBox="1"/>
          <p:nvPr/>
        </p:nvSpPr>
        <p:spPr>
          <a:xfrm>
            <a:off x="5049802" y="1178281"/>
            <a:ext cx="2334998" cy="369332"/>
          </a:xfrm>
          <a:prstGeom prst="rect">
            <a:avLst/>
          </a:prstGeom>
          <a:noFill/>
        </p:spPr>
        <p:txBody>
          <a:bodyPr wrap="none" rtlCol="0">
            <a:spAutoFit/>
          </a:bodyPr>
          <a:lstStyle/>
          <a:p>
            <a:r>
              <a:rPr lang="de-DE" dirty="0"/>
              <a:t>Ergebnisse auswerten</a:t>
            </a:r>
          </a:p>
        </p:txBody>
      </p:sp>
      <p:cxnSp>
        <p:nvCxnSpPr>
          <p:cNvPr id="14" name="Verbinder: gekrümmt 13">
            <a:extLst>
              <a:ext uri="{FF2B5EF4-FFF2-40B4-BE49-F238E27FC236}">
                <a16:creationId xmlns:a16="http://schemas.microsoft.com/office/drawing/2014/main" id="{CB68C1E0-AA31-FFD7-C753-44FC8D15C4F3}"/>
              </a:ext>
            </a:extLst>
          </p:cNvPr>
          <p:cNvCxnSpPr>
            <a:stCxn id="10" idx="1"/>
            <a:endCxn id="11" idx="1"/>
          </p:cNvCxnSpPr>
          <p:nvPr/>
        </p:nvCxnSpPr>
        <p:spPr>
          <a:xfrm rot="10800000" flipH="1" flipV="1">
            <a:off x="4461468" y="908147"/>
            <a:ext cx="588334" cy="454799"/>
          </a:xfrm>
          <a:prstGeom prst="curvedConnector3">
            <a:avLst>
              <a:gd name="adj1" fmla="val -38855"/>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6" name="Verbinder: gekrümmt 15">
            <a:extLst>
              <a:ext uri="{FF2B5EF4-FFF2-40B4-BE49-F238E27FC236}">
                <a16:creationId xmlns:a16="http://schemas.microsoft.com/office/drawing/2014/main" id="{F8800600-7CFE-4060-C9BD-C294F6CE632A}"/>
              </a:ext>
            </a:extLst>
          </p:cNvPr>
          <p:cNvCxnSpPr>
            <a:stCxn id="11" idx="3"/>
            <a:endCxn id="10" idx="3"/>
          </p:cNvCxnSpPr>
          <p:nvPr/>
        </p:nvCxnSpPr>
        <p:spPr>
          <a:xfrm flipV="1">
            <a:off x="7384800" y="908148"/>
            <a:ext cx="588335" cy="454799"/>
          </a:xfrm>
          <a:prstGeom prst="curvedConnector3">
            <a:avLst>
              <a:gd name="adj1" fmla="val 138855"/>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8" name="Verbinder: gewinkelt 17">
            <a:extLst>
              <a:ext uri="{FF2B5EF4-FFF2-40B4-BE49-F238E27FC236}">
                <a16:creationId xmlns:a16="http://schemas.microsoft.com/office/drawing/2014/main" id="{23A7CA32-526B-050C-94AC-2A2C718F233C}"/>
              </a:ext>
            </a:extLst>
          </p:cNvPr>
          <p:cNvCxnSpPr>
            <a:stCxn id="8" idx="3"/>
          </p:cNvCxnSpPr>
          <p:nvPr/>
        </p:nvCxnSpPr>
        <p:spPr>
          <a:xfrm flipV="1">
            <a:off x="3594120" y="1092814"/>
            <a:ext cx="465414" cy="242611"/>
          </a:xfrm>
          <a:prstGeom prst="bentConnector3">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2B8BAC05-C6BF-826E-5734-05941F70686F}"/>
              </a:ext>
            </a:extLst>
          </p:cNvPr>
          <p:cNvSpPr txBox="1"/>
          <p:nvPr/>
        </p:nvSpPr>
        <p:spPr>
          <a:xfrm>
            <a:off x="8840482" y="950880"/>
            <a:ext cx="3026791" cy="369332"/>
          </a:xfrm>
          <a:prstGeom prst="rect">
            <a:avLst/>
          </a:prstGeom>
          <a:noFill/>
        </p:spPr>
        <p:txBody>
          <a:bodyPr wrap="none" rtlCol="0">
            <a:spAutoFit/>
          </a:bodyPr>
          <a:lstStyle/>
          <a:p>
            <a:r>
              <a:rPr lang="de-DE" dirty="0"/>
              <a:t>Ergebnisse zusammenführen</a:t>
            </a:r>
          </a:p>
        </p:txBody>
      </p:sp>
      <p:cxnSp>
        <p:nvCxnSpPr>
          <p:cNvPr id="7" name="Verbinder: gewinkelt 6">
            <a:extLst>
              <a:ext uri="{FF2B5EF4-FFF2-40B4-BE49-F238E27FC236}">
                <a16:creationId xmlns:a16="http://schemas.microsoft.com/office/drawing/2014/main" id="{2EA5838D-728A-9AFC-BBFC-4B2BE3A6F96E}"/>
              </a:ext>
            </a:extLst>
          </p:cNvPr>
          <p:cNvCxnSpPr/>
          <p:nvPr/>
        </p:nvCxnSpPr>
        <p:spPr>
          <a:xfrm flipV="1">
            <a:off x="8375068" y="1150759"/>
            <a:ext cx="465414" cy="242611"/>
          </a:xfrm>
          <a:prstGeom prst="bentConnector3">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5616931"/>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FFEDE2-48B2-0D5B-BBA2-141E385BD4B1}"/>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E1CF410D-F239-6F5A-A795-41470786356C}"/>
              </a:ext>
            </a:extLst>
          </p:cNvPr>
          <p:cNvSpPr>
            <a:spLocks noGrp="1"/>
          </p:cNvSpPr>
          <p:nvPr>
            <p:ph type="title"/>
          </p:nvPr>
        </p:nvSpPr>
        <p:spPr>
          <a:xfrm>
            <a:off x="684938" y="61713"/>
            <a:ext cx="9601200" cy="1485900"/>
          </a:xfrm>
        </p:spPr>
        <p:txBody>
          <a:bodyPr>
            <a:normAutofit/>
          </a:bodyPr>
          <a:lstStyle/>
          <a:p>
            <a:r>
              <a:rPr lang="de-DE" sz="3200" i="0" dirty="0">
                <a:solidFill>
                  <a:srgbClr val="1D1C1D"/>
                </a:solidFill>
                <a:effectLst/>
                <a:latin typeface="Arial" panose="020B0604020202020204" pitchFamily="34" charset="0"/>
                <a:cs typeface="Arial" panose="020B0604020202020204" pitchFamily="34" charset="0"/>
              </a:rPr>
              <a:t>KNIME</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A3714B65-6F99-869A-981D-17EA452E6A8F}"/>
              </a:ext>
            </a:extLst>
          </p:cNvPr>
          <p:cNvSpPr>
            <a:spLocks noGrp="1"/>
          </p:cNvSpPr>
          <p:nvPr>
            <p:ph type="sldNum" sz="quarter" idx="12"/>
          </p:nvPr>
        </p:nvSpPr>
        <p:spPr/>
        <p:txBody>
          <a:bodyPr/>
          <a:lstStyle/>
          <a:p>
            <a:fld id="{11B2E5BD-36A5-4AE2-8162-AFA1CE7FDEBC}" type="slidenum">
              <a:rPr lang="de-DE" smtClean="0"/>
              <a:t>11</a:t>
            </a:fld>
            <a:endParaRPr lang="de-DE"/>
          </a:p>
        </p:txBody>
      </p:sp>
      <p:sp>
        <p:nvSpPr>
          <p:cNvPr id="3" name="Textfeld 2">
            <a:extLst>
              <a:ext uri="{FF2B5EF4-FFF2-40B4-BE49-F238E27FC236}">
                <a16:creationId xmlns:a16="http://schemas.microsoft.com/office/drawing/2014/main" id="{0A1DE930-A6B2-B0C3-3D7E-F5B4FE2A0C29}"/>
              </a:ext>
            </a:extLst>
          </p:cNvPr>
          <p:cNvSpPr txBox="1"/>
          <p:nvPr/>
        </p:nvSpPr>
        <p:spPr>
          <a:xfrm>
            <a:off x="3539617" y="417334"/>
            <a:ext cx="5112765" cy="584775"/>
          </a:xfrm>
          <a:prstGeom prst="rect">
            <a:avLst/>
          </a:prstGeom>
          <a:noFill/>
        </p:spPr>
        <p:txBody>
          <a:bodyPr wrap="square" rtlCol="0">
            <a:spAutoFit/>
          </a:bodyPr>
          <a:lstStyle/>
          <a:p>
            <a:pPr algn="ctr"/>
            <a:r>
              <a:rPr lang="de-DE" sz="3200" b="1" u="sng" dirty="0" err="1"/>
              <a:t>Machine</a:t>
            </a:r>
            <a:r>
              <a:rPr lang="de-DE" sz="3200" b="1" u="sng" dirty="0"/>
              <a:t> Learning - Modelle</a:t>
            </a:r>
          </a:p>
        </p:txBody>
      </p:sp>
      <p:sp>
        <p:nvSpPr>
          <p:cNvPr id="6" name="Textfeld 5">
            <a:extLst>
              <a:ext uri="{FF2B5EF4-FFF2-40B4-BE49-F238E27FC236}">
                <a16:creationId xmlns:a16="http://schemas.microsoft.com/office/drawing/2014/main" id="{0B28658A-A17D-537D-1AD9-A43913C75C54}"/>
              </a:ext>
            </a:extLst>
          </p:cNvPr>
          <p:cNvSpPr txBox="1"/>
          <p:nvPr/>
        </p:nvSpPr>
        <p:spPr>
          <a:xfrm>
            <a:off x="1076446" y="1357730"/>
            <a:ext cx="10972799" cy="5262979"/>
          </a:xfrm>
          <a:prstGeom prst="rect">
            <a:avLst/>
          </a:prstGeom>
          <a:noFill/>
        </p:spPr>
        <p:txBody>
          <a:bodyPr wrap="square" rtlCol="0">
            <a:spAutoFit/>
          </a:bodyPr>
          <a:lstStyle/>
          <a:p>
            <a:r>
              <a:rPr lang="de-DE" sz="2400" dirty="0"/>
              <a:t>Random Forest </a:t>
            </a:r>
            <a:r>
              <a:rPr lang="de-DE" sz="2400" dirty="0" err="1"/>
              <a:t>Tree</a:t>
            </a:r>
            <a:endParaRPr lang="de-DE" sz="2400" dirty="0"/>
          </a:p>
          <a:p>
            <a:r>
              <a:rPr lang="de-DE" sz="2400" dirty="0"/>
              <a:t>									Ø	84,3 %			Effektive Steigerung: 		0,7 %</a:t>
            </a:r>
          </a:p>
          <a:p>
            <a:endParaRPr lang="de-DE" sz="2400" dirty="0"/>
          </a:p>
          <a:p>
            <a:r>
              <a:rPr lang="de-DE" sz="2400" dirty="0" err="1"/>
              <a:t>Boosted</a:t>
            </a:r>
            <a:r>
              <a:rPr lang="de-DE" sz="2400" dirty="0"/>
              <a:t> </a:t>
            </a:r>
            <a:r>
              <a:rPr lang="de-DE" sz="2400" dirty="0" err="1"/>
              <a:t>Tree</a:t>
            </a:r>
            <a:endParaRPr lang="de-DE" sz="2400" dirty="0"/>
          </a:p>
          <a:p>
            <a:r>
              <a:rPr lang="de-DE" sz="2400" dirty="0"/>
              <a:t>									Ø 	84,2 %			Effektive Steigerung: 		0,6 %</a:t>
            </a:r>
          </a:p>
          <a:p>
            <a:endParaRPr lang="de-DE" sz="2400" dirty="0">
              <a:solidFill>
                <a:srgbClr val="FF3300"/>
              </a:solidFill>
            </a:endParaRPr>
          </a:p>
          <a:p>
            <a:r>
              <a:rPr lang="de-DE" sz="2400" dirty="0">
                <a:highlight>
                  <a:srgbClr val="F98077"/>
                </a:highlight>
              </a:rPr>
              <a:t>KNN</a:t>
            </a:r>
          </a:p>
          <a:p>
            <a:r>
              <a:rPr lang="de-DE" sz="2400" dirty="0"/>
              <a:t>									</a:t>
            </a:r>
            <a:r>
              <a:rPr lang="de-DE" sz="2400" dirty="0">
                <a:highlight>
                  <a:srgbClr val="F98077"/>
                </a:highlight>
              </a:rPr>
              <a:t>Ø 	84,7 %</a:t>
            </a:r>
            <a:r>
              <a:rPr lang="de-DE" sz="2400" dirty="0">
                <a:highlight>
                  <a:srgbClr val="FF3300"/>
                </a:highlight>
              </a:rPr>
              <a:t>	</a:t>
            </a:r>
            <a:r>
              <a:rPr lang="de-DE" sz="2400" dirty="0"/>
              <a:t>		Effektive Steigerung: 		</a:t>
            </a:r>
            <a:r>
              <a:rPr lang="de-DE" sz="2400" dirty="0">
                <a:highlight>
                  <a:srgbClr val="F98077"/>
                </a:highlight>
              </a:rPr>
              <a:t>1,1 %</a:t>
            </a:r>
          </a:p>
          <a:p>
            <a:endParaRPr lang="de-DE" sz="2400" dirty="0"/>
          </a:p>
          <a:p>
            <a:r>
              <a:rPr lang="de-DE" sz="2400" dirty="0" err="1"/>
              <a:t>Logistic</a:t>
            </a:r>
            <a:r>
              <a:rPr lang="de-DE" sz="2400" dirty="0"/>
              <a:t> Regression</a:t>
            </a:r>
          </a:p>
          <a:p>
            <a:r>
              <a:rPr lang="de-DE" sz="2400" dirty="0"/>
              <a:t>									Ø	83,8 %			Effektive Steigerung: 		0,2 %</a:t>
            </a:r>
          </a:p>
          <a:p>
            <a:endParaRPr lang="de-DE" sz="2400" dirty="0"/>
          </a:p>
          <a:p>
            <a:r>
              <a:rPr lang="de-DE" sz="2400" dirty="0" err="1"/>
              <a:t>Rpro</a:t>
            </a:r>
            <a:r>
              <a:rPr lang="de-DE" sz="2400" dirty="0"/>
              <a:t> MLP ( Neuronales Netz )</a:t>
            </a:r>
          </a:p>
          <a:p>
            <a:r>
              <a:rPr lang="de-DE" sz="2400" dirty="0"/>
              <a:t>									Ø	84,6 %			Effektive Steigerung: 		1,0 %</a:t>
            </a:r>
          </a:p>
        </p:txBody>
      </p:sp>
    </p:spTree>
    <p:extLst>
      <p:ext uri="{BB962C8B-B14F-4D97-AF65-F5344CB8AC3E}">
        <p14:creationId xmlns:p14="http://schemas.microsoft.com/office/powerpoint/2010/main" val="627314033"/>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9D4225-F69D-4AAF-99B9-1FCAAD48D1D8}"/>
            </a:ext>
          </a:extLst>
        </p:cNvPr>
        <p:cNvGrpSpPr/>
        <p:nvPr/>
      </p:nvGrpSpPr>
      <p:grpSpPr>
        <a:xfrm>
          <a:off x="0" y="0"/>
          <a:ext cx="0" cy="0"/>
          <a:chOff x="0" y="0"/>
          <a:chExt cx="0" cy="0"/>
        </a:xfrm>
      </p:grpSpPr>
      <p:pic>
        <p:nvPicPr>
          <p:cNvPr id="6" name="Grafik 5" descr="Ein Bild, das Text, Screenshot, Software, Multimedia-Software enthält.&#10;&#10;KI-generierte Inhalte können fehlerhaft sein.">
            <a:extLst>
              <a:ext uri="{FF2B5EF4-FFF2-40B4-BE49-F238E27FC236}">
                <a16:creationId xmlns:a16="http://schemas.microsoft.com/office/drawing/2014/main" id="{1C45BD07-ED22-D448-C5E0-682CB22D01F7}"/>
              </a:ext>
            </a:extLst>
          </p:cNvPr>
          <p:cNvPicPr>
            <a:picLocks noChangeAspect="1"/>
          </p:cNvPicPr>
          <p:nvPr/>
        </p:nvPicPr>
        <p:blipFill>
          <a:blip r:embed="rId3"/>
          <a:stretch>
            <a:fillRect/>
          </a:stretch>
        </p:blipFill>
        <p:spPr>
          <a:xfrm>
            <a:off x="1074598" y="899096"/>
            <a:ext cx="4055595" cy="3921760"/>
          </a:xfrm>
          <a:prstGeom prst="rect">
            <a:avLst/>
          </a:prstGeom>
        </p:spPr>
      </p:pic>
      <p:sp>
        <p:nvSpPr>
          <p:cNvPr id="2" name="Titel 1">
            <a:extLst>
              <a:ext uri="{FF2B5EF4-FFF2-40B4-BE49-F238E27FC236}">
                <a16:creationId xmlns:a16="http://schemas.microsoft.com/office/drawing/2014/main" id="{D86733DB-25A6-7313-8087-A7382E01A8B3}"/>
              </a:ext>
            </a:extLst>
          </p:cNvPr>
          <p:cNvSpPr>
            <a:spLocks noGrp="1"/>
          </p:cNvSpPr>
          <p:nvPr>
            <p:ph type="title"/>
          </p:nvPr>
        </p:nvSpPr>
        <p:spPr>
          <a:xfrm>
            <a:off x="890336" y="156146"/>
            <a:ext cx="9601200" cy="1485900"/>
          </a:xfrm>
        </p:spPr>
        <p:txBody>
          <a:bodyPr>
            <a:normAutofit/>
          </a:bodyPr>
          <a:lstStyle/>
          <a:p>
            <a:r>
              <a:rPr lang="de-DE" sz="3200" dirty="0">
                <a:effectLst/>
                <a:latin typeface="Arial" panose="020B0604020202020204" pitchFamily="34" charset="0"/>
                <a:ea typeface="Calibri" panose="020F0502020204030204" pitchFamily="34" charset="0"/>
              </a:rPr>
              <a:t>Workflow – Daten einlesen</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8815B608-C91B-25A6-209E-9D8F5CB353C0}"/>
              </a:ext>
            </a:extLst>
          </p:cNvPr>
          <p:cNvSpPr>
            <a:spLocks noGrp="1"/>
          </p:cNvSpPr>
          <p:nvPr>
            <p:ph type="sldNum" sz="quarter" idx="12"/>
          </p:nvPr>
        </p:nvSpPr>
        <p:spPr/>
        <p:txBody>
          <a:bodyPr/>
          <a:lstStyle/>
          <a:p>
            <a:fld id="{11B2E5BD-36A5-4AE2-8162-AFA1CE7FDEBC}" type="slidenum">
              <a:rPr lang="de-DE" smtClean="0"/>
              <a:t>12</a:t>
            </a:fld>
            <a:endParaRPr lang="de-DE"/>
          </a:p>
        </p:txBody>
      </p:sp>
      <p:pic>
        <p:nvPicPr>
          <p:cNvPr id="9" name="Grafik 8" descr="Ein Bild, das Text, Screenshot, Software, Display enthält.&#10;&#10;KI-generierte Inhalte können fehlerhaft sein.">
            <a:extLst>
              <a:ext uri="{FF2B5EF4-FFF2-40B4-BE49-F238E27FC236}">
                <a16:creationId xmlns:a16="http://schemas.microsoft.com/office/drawing/2014/main" id="{95200AF0-1E3B-7BBB-38D8-9E33F00F88E0}"/>
              </a:ext>
            </a:extLst>
          </p:cNvPr>
          <p:cNvPicPr>
            <a:picLocks noChangeAspect="1"/>
          </p:cNvPicPr>
          <p:nvPr/>
        </p:nvPicPr>
        <p:blipFill>
          <a:blip r:embed="rId4"/>
          <a:stretch>
            <a:fillRect/>
          </a:stretch>
        </p:blipFill>
        <p:spPr>
          <a:xfrm>
            <a:off x="5809326" y="899096"/>
            <a:ext cx="5236423" cy="3932333"/>
          </a:xfrm>
          <a:prstGeom prst="rect">
            <a:avLst/>
          </a:prstGeom>
        </p:spPr>
      </p:pic>
      <p:sp>
        <p:nvSpPr>
          <p:cNvPr id="11" name="Ellipse 10">
            <a:extLst>
              <a:ext uri="{FF2B5EF4-FFF2-40B4-BE49-F238E27FC236}">
                <a16:creationId xmlns:a16="http://schemas.microsoft.com/office/drawing/2014/main" id="{D8F03C21-C5BB-D9DD-4C83-ED9555E0133F}"/>
              </a:ext>
            </a:extLst>
          </p:cNvPr>
          <p:cNvSpPr/>
          <p:nvPr/>
        </p:nvSpPr>
        <p:spPr>
          <a:xfrm>
            <a:off x="7353137" y="1711932"/>
            <a:ext cx="795441" cy="344388"/>
          </a:xfrm>
          <a:prstGeom prst="ellipse">
            <a:avLst/>
          </a:prstGeom>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de-DE"/>
          </a:p>
        </p:txBody>
      </p:sp>
      <p:sp>
        <p:nvSpPr>
          <p:cNvPr id="12" name="Ellipse 11">
            <a:extLst>
              <a:ext uri="{FF2B5EF4-FFF2-40B4-BE49-F238E27FC236}">
                <a16:creationId xmlns:a16="http://schemas.microsoft.com/office/drawing/2014/main" id="{F25575E4-217C-F87A-0C85-95330FC955B7}"/>
              </a:ext>
            </a:extLst>
          </p:cNvPr>
          <p:cNvSpPr/>
          <p:nvPr/>
        </p:nvSpPr>
        <p:spPr>
          <a:xfrm>
            <a:off x="2256763" y="1501929"/>
            <a:ext cx="987451" cy="397978"/>
          </a:xfrm>
          <a:prstGeom prst="ellipse">
            <a:avLst/>
          </a:prstGeom>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de-DE"/>
          </a:p>
        </p:txBody>
      </p:sp>
      <p:sp>
        <p:nvSpPr>
          <p:cNvPr id="13" name="Ellipse 12">
            <a:extLst>
              <a:ext uri="{FF2B5EF4-FFF2-40B4-BE49-F238E27FC236}">
                <a16:creationId xmlns:a16="http://schemas.microsoft.com/office/drawing/2014/main" id="{3F849C61-B22C-984B-AA75-88F33C97DA25}"/>
              </a:ext>
            </a:extLst>
          </p:cNvPr>
          <p:cNvSpPr/>
          <p:nvPr/>
        </p:nvSpPr>
        <p:spPr>
          <a:xfrm>
            <a:off x="9075015" y="1700918"/>
            <a:ext cx="795441" cy="344388"/>
          </a:xfrm>
          <a:prstGeom prst="ellipse">
            <a:avLst/>
          </a:prstGeom>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de-DE"/>
          </a:p>
        </p:txBody>
      </p:sp>
      <p:sp>
        <p:nvSpPr>
          <p:cNvPr id="14" name="Textfeld 13">
            <a:extLst>
              <a:ext uri="{FF2B5EF4-FFF2-40B4-BE49-F238E27FC236}">
                <a16:creationId xmlns:a16="http://schemas.microsoft.com/office/drawing/2014/main" id="{E8F099C2-B2E9-7AEC-03A4-E759D50630CF}"/>
              </a:ext>
            </a:extLst>
          </p:cNvPr>
          <p:cNvSpPr txBox="1"/>
          <p:nvPr/>
        </p:nvSpPr>
        <p:spPr>
          <a:xfrm>
            <a:off x="966487" y="4917475"/>
            <a:ext cx="4273157" cy="646331"/>
          </a:xfrm>
          <a:prstGeom prst="rect">
            <a:avLst/>
          </a:prstGeom>
          <a:noFill/>
        </p:spPr>
        <p:txBody>
          <a:bodyPr wrap="none" rtlCol="0">
            <a:spAutoFit/>
          </a:bodyPr>
          <a:lstStyle/>
          <a:p>
            <a:r>
              <a:rPr lang="de-DE" dirty="0"/>
              <a:t>Am Anfang steht das Einlesen der Daten. </a:t>
            </a:r>
          </a:p>
          <a:p>
            <a:r>
              <a:rPr lang="de-DE" dirty="0"/>
              <a:t>In unserem Fall ist dies eine .</a:t>
            </a:r>
            <a:r>
              <a:rPr lang="de-DE" dirty="0" err="1"/>
              <a:t>csv</a:t>
            </a:r>
            <a:r>
              <a:rPr lang="de-DE" dirty="0"/>
              <a:t>-Datei.</a:t>
            </a:r>
          </a:p>
        </p:txBody>
      </p:sp>
      <p:sp>
        <p:nvSpPr>
          <p:cNvPr id="15" name="Textfeld 14">
            <a:extLst>
              <a:ext uri="{FF2B5EF4-FFF2-40B4-BE49-F238E27FC236}">
                <a16:creationId xmlns:a16="http://schemas.microsoft.com/office/drawing/2014/main" id="{FC71DBBF-FF83-541C-A547-47528450E72D}"/>
              </a:ext>
            </a:extLst>
          </p:cNvPr>
          <p:cNvSpPr txBox="1"/>
          <p:nvPr/>
        </p:nvSpPr>
        <p:spPr>
          <a:xfrm>
            <a:off x="5764192" y="4917475"/>
            <a:ext cx="5461321" cy="1200329"/>
          </a:xfrm>
          <a:prstGeom prst="rect">
            <a:avLst/>
          </a:prstGeom>
          <a:noFill/>
        </p:spPr>
        <p:txBody>
          <a:bodyPr wrap="square" rtlCol="0">
            <a:spAutoFit/>
          </a:bodyPr>
          <a:lstStyle/>
          <a:p>
            <a:r>
              <a:rPr lang="de-DE" dirty="0"/>
              <a:t>Die Vorschau der Tabelle sieht gut aus, wir entschieden uns dies zu Laden und manuell zu transformieren, da die Felder mit . als Trennungszeichen problematisch sein können.</a:t>
            </a:r>
          </a:p>
        </p:txBody>
      </p:sp>
    </p:spTree>
    <p:extLst>
      <p:ext uri="{BB962C8B-B14F-4D97-AF65-F5344CB8AC3E}">
        <p14:creationId xmlns:p14="http://schemas.microsoft.com/office/powerpoint/2010/main" val="1949491033"/>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3EBA00-D828-9A14-585A-A6E97D8749F6}"/>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188C1AFD-F833-B5E3-EE0A-DC4A3738A783}"/>
              </a:ext>
            </a:extLst>
          </p:cNvPr>
          <p:cNvSpPr>
            <a:spLocks noGrp="1"/>
          </p:cNvSpPr>
          <p:nvPr>
            <p:ph type="title"/>
          </p:nvPr>
        </p:nvSpPr>
        <p:spPr>
          <a:xfrm>
            <a:off x="880712" y="150335"/>
            <a:ext cx="9601200" cy="1485900"/>
          </a:xfrm>
        </p:spPr>
        <p:txBody>
          <a:bodyPr>
            <a:normAutofit/>
          </a:bodyPr>
          <a:lstStyle/>
          <a:p>
            <a:r>
              <a:rPr lang="de-DE" sz="3200" dirty="0">
                <a:effectLst/>
                <a:latin typeface="Arial" panose="020B0604020202020204" pitchFamily="34" charset="0"/>
                <a:ea typeface="Calibri" panose="020F0502020204030204" pitchFamily="34" charset="0"/>
              </a:rPr>
              <a:t>Erste Zeile als Überschrift setzen</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82D2389E-17DD-E6AD-5588-8449B1EC4E06}"/>
              </a:ext>
            </a:extLst>
          </p:cNvPr>
          <p:cNvSpPr>
            <a:spLocks noGrp="1"/>
          </p:cNvSpPr>
          <p:nvPr>
            <p:ph type="sldNum" sz="quarter" idx="12"/>
          </p:nvPr>
        </p:nvSpPr>
        <p:spPr/>
        <p:txBody>
          <a:bodyPr/>
          <a:lstStyle/>
          <a:p>
            <a:fld id="{11B2E5BD-36A5-4AE2-8162-AFA1CE7FDEBC}" type="slidenum">
              <a:rPr lang="de-DE" smtClean="0"/>
              <a:t>13</a:t>
            </a:fld>
            <a:endParaRPr lang="de-DE"/>
          </a:p>
        </p:txBody>
      </p:sp>
      <p:pic>
        <p:nvPicPr>
          <p:cNvPr id="13" name="Grafik 12" descr="Ein Bild, das Text, Reihe, parallel, Software enthält.&#10;&#10;KI-generierte Inhalte können fehlerhaft sein.">
            <a:extLst>
              <a:ext uri="{FF2B5EF4-FFF2-40B4-BE49-F238E27FC236}">
                <a16:creationId xmlns:a16="http://schemas.microsoft.com/office/drawing/2014/main" id="{C1E8F065-195C-D8D6-CC25-0F1C795AEF3B}"/>
              </a:ext>
            </a:extLst>
          </p:cNvPr>
          <p:cNvPicPr>
            <a:picLocks noChangeAspect="1"/>
          </p:cNvPicPr>
          <p:nvPr/>
        </p:nvPicPr>
        <p:blipFill>
          <a:blip r:embed="rId3"/>
          <a:stretch>
            <a:fillRect/>
          </a:stretch>
        </p:blipFill>
        <p:spPr>
          <a:xfrm>
            <a:off x="2436472" y="950434"/>
            <a:ext cx="9093760" cy="2118168"/>
          </a:xfrm>
          <a:prstGeom prst="rect">
            <a:avLst/>
          </a:prstGeom>
        </p:spPr>
      </p:pic>
      <p:pic>
        <p:nvPicPr>
          <p:cNvPr id="5" name="Grafik 4" descr="Wiedergabe mit einfarbiger Füllung">
            <a:extLst>
              <a:ext uri="{FF2B5EF4-FFF2-40B4-BE49-F238E27FC236}">
                <a16:creationId xmlns:a16="http://schemas.microsoft.com/office/drawing/2014/main" id="{E44C7F58-2ACE-60EF-64EA-586BD4A6679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979273" y="1979135"/>
            <a:ext cx="457199" cy="457199"/>
          </a:xfrm>
          <a:prstGeom prst="rect">
            <a:avLst/>
          </a:prstGeom>
        </p:spPr>
      </p:pic>
      <p:pic>
        <p:nvPicPr>
          <p:cNvPr id="6" name="Grafik 5" descr="Wiedergabe mit einfarbiger Füllung">
            <a:extLst>
              <a:ext uri="{FF2B5EF4-FFF2-40B4-BE49-F238E27FC236}">
                <a16:creationId xmlns:a16="http://schemas.microsoft.com/office/drawing/2014/main" id="{E98B5108-FF97-D80C-3904-D1132D33860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979272" y="823596"/>
            <a:ext cx="457199" cy="457199"/>
          </a:xfrm>
          <a:prstGeom prst="rect">
            <a:avLst/>
          </a:prstGeom>
        </p:spPr>
      </p:pic>
      <p:sp>
        <p:nvSpPr>
          <p:cNvPr id="7" name="Textfeld 6">
            <a:extLst>
              <a:ext uri="{FF2B5EF4-FFF2-40B4-BE49-F238E27FC236}">
                <a16:creationId xmlns:a16="http://schemas.microsoft.com/office/drawing/2014/main" id="{296BBECD-4E1C-1E3A-91F3-B625E075CC0D}"/>
              </a:ext>
            </a:extLst>
          </p:cNvPr>
          <p:cNvSpPr txBox="1"/>
          <p:nvPr/>
        </p:nvSpPr>
        <p:spPr>
          <a:xfrm>
            <a:off x="2372810" y="3244334"/>
            <a:ext cx="7035452" cy="369332"/>
          </a:xfrm>
          <a:prstGeom prst="rect">
            <a:avLst/>
          </a:prstGeom>
          <a:noFill/>
        </p:spPr>
        <p:txBody>
          <a:bodyPr wrap="none" rtlCol="0">
            <a:spAutoFit/>
          </a:bodyPr>
          <a:lstStyle/>
          <a:p>
            <a:r>
              <a:rPr lang="de-DE" dirty="0"/>
              <a:t>Zuerst wurde die erste Zeile der Tabelle zu unserer Spalten-Überschrift</a:t>
            </a:r>
          </a:p>
        </p:txBody>
      </p:sp>
      <p:pic>
        <p:nvPicPr>
          <p:cNvPr id="8" name="Grafik 7" descr="Ein Bild, das Screenshot, Text, Reihe, parallel enthält.&#10;&#10;KI-generierte Inhalte können fehlerhaft sein.">
            <a:extLst>
              <a:ext uri="{FF2B5EF4-FFF2-40B4-BE49-F238E27FC236}">
                <a16:creationId xmlns:a16="http://schemas.microsoft.com/office/drawing/2014/main" id="{264C7B62-3E6D-84BD-D680-8DD4DA2A74C7}"/>
              </a:ext>
            </a:extLst>
          </p:cNvPr>
          <p:cNvPicPr>
            <a:picLocks noChangeAspect="1"/>
          </p:cNvPicPr>
          <p:nvPr/>
        </p:nvPicPr>
        <p:blipFill>
          <a:blip r:embed="rId6"/>
          <a:stretch>
            <a:fillRect/>
          </a:stretch>
        </p:blipFill>
        <p:spPr>
          <a:xfrm>
            <a:off x="2436471" y="3779173"/>
            <a:ext cx="9080485" cy="2106054"/>
          </a:xfrm>
          <a:prstGeom prst="rect">
            <a:avLst/>
          </a:prstGeom>
        </p:spPr>
      </p:pic>
      <p:pic>
        <p:nvPicPr>
          <p:cNvPr id="9" name="Grafik 8" descr="Wiedergabe mit einfarbiger Füllung">
            <a:extLst>
              <a:ext uri="{FF2B5EF4-FFF2-40B4-BE49-F238E27FC236}">
                <a16:creationId xmlns:a16="http://schemas.microsoft.com/office/drawing/2014/main" id="{7DACDB44-7451-D492-4DC0-27AEC7A2B37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979272" y="3669146"/>
            <a:ext cx="457199" cy="457199"/>
          </a:xfrm>
          <a:prstGeom prst="rect">
            <a:avLst/>
          </a:prstGeom>
        </p:spPr>
      </p:pic>
    </p:spTree>
    <p:extLst>
      <p:ext uri="{BB962C8B-B14F-4D97-AF65-F5344CB8AC3E}">
        <p14:creationId xmlns:p14="http://schemas.microsoft.com/office/powerpoint/2010/main" val="331424203"/>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348D0C-E92E-DAD4-4EE8-147E523C9DC1}"/>
            </a:ext>
          </a:extLst>
        </p:cNvPr>
        <p:cNvGrpSpPr/>
        <p:nvPr/>
      </p:nvGrpSpPr>
      <p:grpSpPr>
        <a:xfrm>
          <a:off x="0" y="0"/>
          <a:ext cx="0" cy="0"/>
          <a:chOff x="0" y="0"/>
          <a:chExt cx="0" cy="0"/>
        </a:xfrm>
      </p:grpSpPr>
      <p:pic>
        <p:nvPicPr>
          <p:cNvPr id="18" name="Grafik 17" descr="Ein Bild, das Screenshot, Text, Reihe, Software enthält.&#10;&#10;KI-generierte Inhalte können fehlerhaft sein.">
            <a:extLst>
              <a:ext uri="{FF2B5EF4-FFF2-40B4-BE49-F238E27FC236}">
                <a16:creationId xmlns:a16="http://schemas.microsoft.com/office/drawing/2014/main" id="{56498CE9-E664-AFF0-46FF-555476C1DD1B}"/>
              </a:ext>
            </a:extLst>
          </p:cNvPr>
          <p:cNvPicPr>
            <a:picLocks noChangeAspect="1"/>
          </p:cNvPicPr>
          <p:nvPr/>
        </p:nvPicPr>
        <p:blipFill>
          <a:blip r:embed="rId3"/>
          <a:stretch>
            <a:fillRect/>
          </a:stretch>
        </p:blipFill>
        <p:spPr>
          <a:xfrm>
            <a:off x="2432167" y="950434"/>
            <a:ext cx="9093758" cy="2118168"/>
          </a:xfrm>
          <a:prstGeom prst="rect">
            <a:avLst/>
          </a:prstGeom>
        </p:spPr>
      </p:pic>
      <p:sp>
        <p:nvSpPr>
          <p:cNvPr id="2" name="Titel 1">
            <a:extLst>
              <a:ext uri="{FF2B5EF4-FFF2-40B4-BE49-F238E27FC236}">
                <a16:creationId xmlns:a16="http://schemas.microsoft.com/office/drawing/2014/main" id="{E7E43B4C-DAD8-7B3C-1CA7-009E2DD11B32}"/>
              </a:ext>
            </a:extLst>
          </p:cNvPr>
          <p:cNvSpPr>
            <a:spLocks noGrp="1"/>
          </p:cNvSpPr>
          <p:nvPr>
            <p:ph type="title"/>
          </p:nvPr>
        </p:nvSpPr>
        <p:spPr>
          <a:xfrm>
            <a:off x="880712" y="150335"/>
            <a:ext cx="9601200" cy="1485900"/>
          </a:xfrm>
        </p:spPr>
        <p:txBody>
          <a:bodyPr>
            <a:normAutofit/>
          </a:bodyPr>
          <a:lstStyle/>
          <a:p>
            <a:r>
              <a:rPr lang="de-DE" sz="3200" dirty="0">
                <a:latin typeface="Arial" panose="020B0604020202020204" pitchFamily="34" charset="0"/>
                <a:ea typeface="Calibri" panose="020F0502020204030204" pitchFamily="34" charset="0"/>
                <a:cs typeface="Arial" panose="020B0604020202020204" pitchFamily="34" charset="0"/>
              </a:rPr>
              <a:t>Eindeutschen</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84CEAE19-26F9-CF7F-135C-09E06BB8F0CD}"/>
              </a:ext>
            </a:extLst>
          </p:cNvPr>
          <p:cNvSpPr>
            <a:spLocks noGrp="1"/>
          </p:cNvSpPr>
          <p:nvPr>
            <p:ph type="sldNum" sz="quarter" idx="12"/>
          </p:nvPr>
        </p:nvSpPr>
        <p:spPr/>
        <p:txBody>
          <a:bodyPr/>
          <a:lstStyle/>
          <a:p>
            <a:fld id="{11B2E5BD-36A5-4AE2-8162-AFA1CE7FDEBC}" type="slidenum">
              <a:rPr lang="de-DE" smtClean="0"/>
              <a:t>14</a:t>
            </a:fld>
            <a:endParaRPr lang="de-DE"/>
          </a:p>
        </p:txBody>
      </p:sp>
      <p:pic>
        <p:nvPicPr>
          <p:cNvPr id="5" name="Grafik 4" descr="Wiedergabe mit einfarbiger Füllung">
            <a:extLst>
              <a:ext uri="{FF2B5EF4-FFF2-40B4-BE49-F238E27FC236}">
                <a16:creationId xmlns:a16="http://schemas.microsoft.com/office/drawing/2014/main" id="{F14191B3-7198-D2B2-E609-EAC5FF6CACA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3311895">
            <a:off x="2072203" y="604230"/>
            <a:ext cx="457199" cy="457199"/>
          </a:xfrm>
          <a:prstGeom prst="rect">
            <a:avLst/>
          </a:prstGeom>
        </p:spPr>
      </p:pic>
      <p:pic>
        <p:nvPicPr>
          <p:cNvPr id="6" name="Grafik 5" descr="Wiedergabe mit einfarbiger Füllung">
            <a:extLst>
              <a:ext uri="{FF2B5EF4-FFF2-40B4-BE49-F238E27FC236}">
                <a16:creationId xmlns:a16="http://schemas.microsoft.com/office/drawing/2014/main" id="{498139F7-D925-EAD5-C34A-557AE005F79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699938">
            <a:off x="2067096" y="3385067"/>
            <a:ext cx="457199" cy="457199"/>
          </a:xfrm>
          <a:prstGeom prst="rect">
            <a:avLst/>
          </a:prstGeom>
        </p:spPr>
      </p:pic>
      <p:sp>
        <p:nvSpPr>
          <p:cNvPr id="7" name="Textfeld 6">
            <a:extLst>
              <a:ext uri="{FF2B5EF4-FFF2-40B4-BE49-F238E27FC236}">
                <a16:creationId xmlns:a16="http://schemas.microsoft.com/office/drawing/2014/main" id="{41012B6C-C5B2-24ED-F312-6283A4319359}"/>
              </a:ext>
            </a:extLst>
          </p:cNvPr>
          <p:cNvSpPr txBox="1"/>
          <p:nvPr/>
        </p:nvSpPr>
        <p:spPr>
          <a:xfrm>
            <a:off x="2372810" y="3244334"/>
            <a:ext cx="8814977" cy="369332"/>
          </a:xfrm>
          <a:prstGeom prst="rect">
            <a:avLst/>
          </a:prstGeom>
          <a:noFill/>
        </p:spPr>
        <p:txBody>
          <a:bodyPr wrap="none" rtlCol="0">
            <a:spAutoFit/>
          </a:bodyPr>
          <a:lstStyle/>
          <a:p>
            <a:r>
              <a:rPr lang="de-DE" dirty="0"/>
              <a:t>Hier wurden die Spaltenüberschriften und der Inhalt von Spalte 1 ins deutsche übersetzt</a:t>
            </a:r>
          </a:p>
        </p:txBody>
      </p:sp>
      <p:pic>
        <p:nvPicPr>
          <p:cNvPr id="14" name="Grafik 13" descr="Ein Bild, das Text, Reihe, Software, Multimedia-Software enthält.&#10;&#10;KI-generierte Inhalte können fehlerhaft sein.">
            <a:extLst>
              <a:ext uri="{FF2B5EF4-FFF2-40B4-BE49-F238E27FC236}">
                <a16:creationId xmlns:a16="http://schemas.microsoft.com/office/drawing/2014/main" id="{2CAC28D0-1C3F-2729-8EA9-B118B02596AC}"/>
              </a:ext>
            </a:extLst>
          </p:cNvPr>
          <p:cNvPicPr>
            <a:picLocks noChangeAspect="1"/>
          </p:cNvPicPr>
          <p:nvPr/>
        </p:nvPicPr>
        <p:blipFill>
          <a:blip r:embed="rId6"/>
          <a:stretch>
            <a:fillRect/>
          </a:stretch>
        </p:blipFill>
        <p:spPr>
          <a:xfrm>
            <a:off x="2432166" y="3728405"/>
            <a:ext cx="9093759" cy="2118168"/>
          </a:xfrm>
          <a:prstGeom prst="rect">
            <a:avLst/>
          </a:prstGeom>
        </p:spPr>
      </p:pic>
    </p:spTree>
    <p:extLst>
      <p:ext uri="{BB962C8B-B14F-4D97-AF65-F5344CB8AC3E}">
        <p14:creationId xmlns:p14="http://schemas.microsoft.com/office/powerpoint/2010/main" val="3760411352"/>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82111F-159D-75DB-13F4-3FCFF7F9BC02}"/>
            </a:ext>
          </a:extLst>
        </p:cNvPr>
        <p:cNvGrpSpPr/>
        <p:nvPr/>
      </p:nvGrpSpPr>
      <p:grpSpPr>
        <a:xfrm>
          <a:off x="0" y="0"/>
          <a:ext cx="0" cy="0"/>
          <a:chOff x="0" y="0"/>
          <a:chExt cx="0" cy="0"/>
        </a:xfrm>
      </p:grpSpPr>
      <p:pic>
        <p:nvPicPr>
          <p:cNvPr id="3" name="Grafik 2" descr="Ein Bild, das Text, Reihe, Software, Multimedia-Software enthält.&#10;&#10;KI-generierte Inhalte können fehlerhaft sein.">
            <a:extLst>
              <a:ext uri="{FF2B5EF4-FFF2-40B4-BE49-F238E27FC236}">
                <a16:creationId xmlns:a16="http://schemas.microsoft.com/office/drawing/2014/main" id="{AC4A6521-FCF3-F3D7-4E84-D42654830688}"/>
              </a:ext>
            </a:extLst>
          </p:cNvPr>
          <p:cNvPicPr>
            <a:picLocks noChangeAspect="1"/>
          </p:cNvPicPr>
          <p:nvPr/>
        </p:nvPicPr>
        <p:blipFill>
          <a:blip r:embed="rId3"/>
          <a:stretch>
            <a:fillRect/>
          </a:stretch>
        </p:blipFill>
        <p:spPr>
          <a:xfrm>
            <a:off x="2432166" y="950434"/>
            <a:ext cx="9093759" cy="2118168"/>
          </a:xfrm>
          <a:prstGeom prst="rect">
            <a:avLst/>
          </a:prstGeom>
        </p:spPr>
      </p:pic>
      <p:sp>
        <p:nvSpPr>
          <p:cNvPr id="2" name="Titel 1">
            <a:extLst>
              <a:ext uri="{FF2B5EF4-FFF2-40B4-BE49-F238E27FC236}">
                <a16:creationId xmlns:a16="http://schemas.microsoft.com/office/drawing/2014/main" id="{32D50E9D-A487-1112-DE80-F1EE0A1B4466}"/>
              </a:ext>
            </a:extLst>
          </p:cNvPr>
          <p:cNvSpPr>
            <a:spLocks noGrp="1"/>
          </p:cNvSpPr>
          <p:nvPr>
            <p:ph type="title"/>
          </p:nvPr>
        </p:nvSpPr>
        <p:spPr>
          <a:xfrm>
            <a:off x="880712" y="150335"/>
            <a:ext cx="9601200" cy="1485900"/>
          </a:xfrm>
        </p:spPr>
        <p:txBody>
          <a:bodyPr>
            <a:normAutofit/>
          </a:bodyPr>
          <a:lstStyle/>
          <a:p>
            <a:r>
              <a:rPr lang="de-DE" sz="3200" dirty="0">
                <a:effectLst/>
                <a:latin typeface="Arial" panose="020B0604020202020204" pitchFamily="34" charset="0"/>
                <a:ea typeface="Calibri" panose="020F0502020204030204" pitchFamily="34" charset="0"/>
              </a:rPr>
              <a:t>Dezimalzahl formatieren</a:t>
            </a:r>
            <a:br>
              <a:rPr lang="de-DE" sz="3200" dirty="0">
                <a:effectLst/>
                <a:latin typeface="Arial" panose="020B0604020202020204" pitchFamily="34" charset="0"/>
                <a:ea typeface="Calibri" panose="020F0502020204030204" pitchFamily="34" charset="0"/>
              </a:rPr>
            </a:b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57A5255A-8D38-F387-898B-22A9FE0C34F2}"/>
              </a:ext>
            </a:extLst>
          </p:cNvPr>
          <p:cNvSpPr>
            <a:spLocks noGrp="1"/>
          </p:cNvSpPr>
          <p:nvPr>
            <p:ph type="sldNum" sz="quarter" idx="12"/>
          </p:nvPr>
        </p:nvSpPr>
        <p:spPr/>
        <p:txBody>
          <a:bodyPr/>
          <a:lstStyle/>
          <a:p>
            <a:fld id="{11B2E5BD-36A5-4AE2-8162-AFA1CE7FDEBC}" type="slidenum">
              <a:rPr lang="de-DE" smtClean="0"/>
              <a:t>15</a:t>
            </a:fld>
            <a:endParaRPr lang="de-DE"/>
          </a:p>
        </p:txBody>
      </p:sp>
      <p:pic>
        <p:nvPicPr>
          <p:cNvPr id="5" name="Grafik 4" descr="Wiedergabe mit einfarbiger Füllung">
            <a:extLst>
              <a:ext uri="{FF2B5EF4-FFF2-40B4-BE49-F238E27FC236}">
                <a16:creationId xmlns:a16="http://schemas.microsoft.com/office/drawing/2014/main" id="{B9FA2A56-F52E-4F46-0EBF-728E876CEA7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5400000">
            <a:off x="6805916" y="438843"/>
            <a:ext cx="457199" cy="457199"/>
          </a:xfrm>
          <a:prstGeom prst="rect">
            <a:avLst/>
          </a:prstGeom>
        </p:spPr>
      </p:pic>
      <p:pic>
        <p:nvPicPr>
          <p:cNvPr id="6" name="Grafik 5" descr="Wiedergabe mit einfarbiger Füllung">
            <a:extLst>
              <a:ext uri="{FF2B5EF4-FFF2-40B4-BE49-F238E27FC236}">
                <a16:creationId xmlns:a16="http://schemas.microsoft.com/office/drawing/2014/main" id="{9E818B02-B6B8-9053-4B2F-7B6C49C327B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5400000">
            <a:off x="10775319" y="436086"/>
            <a:ext cx="457199" cy="457199"/>
          </a:xfrm>
          <a:prstGeom prst="rect">
            <a:avLst/>
          </a:prstGeom>
        </p:spPr>
      </p:pic>
      <p:sp>
        <p:nvSpPr>
          <p:cNvPr id="7" name="Textfeld 6">
            <a:extLst>
              <a:ext uri="{FF2B5EF4-FFF2-40B4-BE49-F238E27FC236}">
                <a16:creationId xmlns:a16="http://schemas.microsoft.com/office/drawing/2014/main" id="{375780D8-F28D-C6F3-8874-53AEF306D1BA}"/>
              </a:ext>
            </a:extLst>
          </p:cNvPr>
          <p:cNvSpPr txBox="1"/>
          <p:nvPr/>
        </p:nvSpPr>
        <p:spPr>
          <a:xfrm>
            <a:off x="2331027" y="3101833"/>
            <a:ext cx="7654981" cy="646331"/>
          </a:xfrm>
          <a:prstGeom prst="rect">
            <a:avLst/>
          </a:prstGeom>
          <a:noFill/>
        </p:spPr>
        <p:txBody>
          <a:bodyPr wrap="none" rtlCol="0">
            <a:spAutoFit/>
          </a:bodyPr>
          <a:lstStyle/>
          <a:p>
            <a:r>
              <a:rPr lang="de-DE" dirty="0"/>
              <a:t>Durch Werte ersetzen haben wir den „.“ durch „,“ ersetzt,</a:t>
            </a:r>
          </a:p>
          <a:p>
            <a:r>
              <a:rPr lang="de-DE" dirty="0"/>
              <a:t>so dass wir problemlos den Inhaltstyp der Spalte auf Dezimal setzen können.</a:t>
            </a:r>
          </a:p>
        </p:txBody>
      </p:sp>
      <p:pic>
        <p:nvPicPr>
          <p:cNvPr id="14" name="Grafik 13" descr="Ein Bild, das Text, Reihe, Software, Multimedia-Software enthält.&#10;&#10;KI-generierte Inhalte können fehlerhaft sein.">
            <a:extLst>
              <a:ext uri="{FF2B5EF4-FFF2-40B4-BE49-F238E27FC236}">
                <a16:creationId xmlns:a16="http://schemas.microsoft.com/office/drawing/2014/main" id="{99F926FB-3DC3-24D0-8712-4464ACAE5F73}"/>
              </a:ext>
            </a:extLst>
          </p:cNvPr>
          <p:cNvPicPr>
            <a:picLocks noChangeAspect="1"/>
          </p:cNvPicPr>
          <p:nvPr/>
        </p:nvPicPr>
        <p:blipFill>
          <a:blip r:embed="rId6"/>
          <a:stretch>
            <a:fillRect/>
          </a:stretch>
        </p:blipFill>
        <p:spPr>
          <a:xfrm>
            <a:off x="2432166" y="3728405"/>
            <a:ext cx="9093759" cy="2118168"/>
          </a:xfrm>
          <a:prstGeom prst="rect">
            <a:avLst/>
          </a:prstGeom>
        </p:spPr>
      </p:pic>
    </p:spTree>
    <p:extLst>
      <p:ext uri="{BB962C8B-B14F-4D97-AF65-F5344CB8AC3E}">
        <p14:creationId xmlns:p14="http://schemas.microsoft.com/office/powerpoint/2010/main" val="506024140"/>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793861-FD36-9535-E698-800901F55988}"/>
            </a:ext>
          </a:extLst>
        </p:cNvPr>
        <p:cNvGrpSpPr/>
        <p:nvPr/>
      </p:nvGrpSpPr>
      <p:grpSpPr>
        <a:xfrm>
          <a:off x="0" y="0"/>
          <a:ext cx="0" cy="0"/>
          <a:chOff x="0" y="0"/>
          <a:chExt cx="0" cy="0"/>
        </a:xfrm>
      </p:grpSpPr>
      <p:sp>
        <p:nvSpPr>
          <p:cNvPr id="4" name="Foliennummernplatzhalter 3">
            <a:extLst>
              <a:ext uri="{FF2B5EF4-FFF2-40B4-BE49-F238E27FC236}">
                <a16:creationId xmlns:a16="http://schemas.microsoft.com/office/drawing/2014/main" id="{5890A22A-F05A-4D6A-BFA9-28A35050FA33}"/>
              </a:ext>
            </a:extLst>
          </p:cNvPr>
          <p:cNvSpPr>
            <a:spLocks noGrp="1"/>
          </p:cNvSpPr>
          <p:nvPr>
            <p:ph type="sldNum" sz="quarter" idx="12"/>
          </p:nvPr>
        </p:nvSpPr>
        <p:spPr/>
        <p:txBody>
          <a:bodyPr/>
          <a:lstStyle/>
          <a:p>
            <a:fld id="{11B2E5BD-36A5-4AE2-8162-AFA1CE7FDEBC}" type="slidenum">
              <a:rPr lang="de-DE" smtClean="0"/>
              <a:t>16</a:t>
            </a:fld>
            <a:endParaRPr lang="de-DE"/>
          </a:p>
        </p:txBody>
      </p:sp>
      <p:sp>
        <p:nvSpPr>
          <p:cNvPr id="6" name="Textfeld 5">
            <a:extLst>
              <a:ext uri="{FF2B5EF4-FFF2-40B4-BE49-F238E27FC236}">
                <a16:creationId xmlns:a16="http://schemas.microsoft.com/office/drawing/2014/main" id="{74B10178-6086-B38D-0B8E-62D04F595CB9}"/>
              </a:ext>
            </a:extLst>
          </p:cNvPr>
          <p:cNvSpPr txBox="1"/>
          <p:nvPr/>
        </p:nvSpPr>
        <p:spPr>
          <a:xfrm>
            <a:off x="3019276" y="350529"/>
            <a:ext cx="6414705" cy="830997"/>
          </a:xfrm>
          <a:prstGeom prst="rect">
            <a:avLst/>
          </a:prstGeom>
          <a:noFill/>
        </p:spPr>
        <p:txBody>
          <a:bodyPr wrap="none" rtlCol="0">
            <a:spAutoFit/>
          </a:bodyPr>
          <a:lstStyle/>
          <a:p>
            <a:r>
              <a:rPr lang="de-DE" sz="4800" u="sng" dirty="0"/>
              <a:t>Dashboard ( Erstellung )</a:t>
            </a:r>
          </a:p>
        </p:txBody>
      </p:sp>
      <p:pic>
        <p:nvPicPr>
          <p:cNvPr id="8" name="Grafik 7">
            <a:extLst>
              <a:ext uri="{FF2B5EF4-FFF2-40B4-BE49-F238E27FC236}">
                <a16:creationId xmlns:a16="http://schemas.microsoft.com/office/drawing/2014/main" id="{21A72735-4718-C49F-B5D4-351E8A05FE15}"/>
              </a:ext>
            </a:extLst>
          </p:cNvPr>
          <p:cNvPicPr>
            <a:picLocks noChangeAspect="1"/>
          </p:cNvPicPr>
          <p:nvPr/>
        </p:nvPicPr>
        <p:blipFill>
          <a:blip r:embed="rId3"/>
          <a:stretch>
            <a:fillRect/>
          </a:stretch>
        </p:blipFill>
        <p:spPr>
          <a:xfrm>
            <a:off x="2777202" y="1818611"/>
            <a:ext cx="6898854" cy="3857863"/>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400368481"/>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7288FE-8D32-7E9C-611F-F6B09AFD78EB}"/>
            </a:ext>
          </a:extLst>
        </p:cNvPr>
        <p:cNvGrpSpPr/>
        <p:nvPr/>
      </p:nvGrpSpPr>
      <p:grpSpPr>
        <a:xfrm>
          <a:off x="0" y="0"/>
          <a:ext cx="0" cy="0"/>
          <a:chOff x="0" y="0"/>
          <a:chExt cx="0" cy="0"/>
        </a:xfrm>
      </p:grpSpPr>
      <p:sp>
        <p:nvSpPr>
          <p:cNvPr id="4" name="Foliennummernplatzhalter 3">
            <a:extLst>
              <a:ext uri="{FF2B5EF4-FFF2-40B4-BE49-F238E27FC236}">
                <a16:creationId xmlns:a16="http://schemas.microsoft.com/office/drawing/2014/main" id="{E06BE0B6-B019-5329-9A91-90D84DF3CFEE}"/>
              </a:ext>
            </a:extLst>
          </p:cNvPr>
          <p:cNvSpPr>
            <a:spLocks noGrp="1"/>
          </p:cNvSpPr>
          <p:nvPr>
            <p:ph type="sldNum" sz="quarter" idx="12"/>
          </p:nvPr>
        </p:nvSpPr>
        <p:spPr/>
        <p:txBody>
          <a:bodyPr/>
          <a:lstStyle/>
          <a:p>
            <a:fld id="{11B2E5BD-36A5-4AE2-8162-AFA1CE7FDEBC}" type="slidenum">
              <a:rPr lang="de-DE" smtClean="0"/>
              <a:t>17</a:t>
            </a:fld>
            <a:endParaRPr lang="de-DE"/>
          </a:p>
        </p:txBody>
      </p:sp>
      <p:sp>
        <p:nvSpPr>
          <p:cNvPr id="3" name="Textfeld 2">
            <a:extLst>
              <a:ext uri="{FF2B5EF4-FFF2-40B4-BE49-F238E27FC236}">
                <a16:creationId xmlns:a16="http://schemas.microsoft.com/office/drawing/2014/main" id="{31C0AF0B-EA78-8803-66DC-2DA056D866F2}"/>
              </a:ext>
            </a:extLst>
          </p:cNvPr>
          <p:cNvSpPr txBox="1"/>
          <p:nvPr/>
        </p:nvSpPr>
        <p:spPr>
          <a:xfrm>
            <a:off x="4161864" y="478889"/>
            <a:ext cx="3868271" cy="584775"/>
          </a:xfrm>
          <a:prstGeom prst="rect">
            <a:avLst/>
          </a:prstGeom>
          <a:noFill/>
        </p:spPr>
        <p:txBody>
          <a:bodyPr wrap="square" rtlCol="0">
            <a:spAutoFit/>
          </a:bodyPr>
          <a:lstStyle/>
          <a:p>
            <a:pPr algn="ctr"/>
            <a:r>
              <a:rPr lang="de-DE" sz="3200" b="1" u="sng" dirty="0"/>
              <a:t>Gegenüberstellung</a:t>
            </a:r>
          </a:p>
        </p:txBody>
      </p:sp>
      <p:sp>
        <p:nvSpPr>
          <p:cNvPr id="5" name="Textfeld 4">
            <a:extLst>
              <a:ext uri="{FF2B5EF4-FFF2-40B4-BE49-F238E27FC236}">
                <a16:creationId xmlns:a16="http://schemas.microsoft.com/office/drawing/2014/main" id="{DE08B250-B235-3AFB-4BE2-571AAE73443B}"/>
              </a:ext>
            </a:extLst>
          </p:cNvPr>
          <p:cNvSpPr txBox="1"/>
          <p:nvPr/>
        </p:nvSpPr>
        <p:spPr>
          <a:xfrm>
            <a:off x="1155560" y="1647930"/>
            <a:ext cx="11726287" cy="3416320"/>
          </a:xfrm>
          <a:prstGeom prst="rect">
            <a:avLst/>
          </a:prstGeom>
          <a:noFill/>
        </p:spPr>
        <p:txBody>
          <a:bodyPr wrap="none" rtlCol="0">
            <a:spAutoFit/>
          </a:bodyPr>
          <a:lstStyle/>
          <a:p>
            <a:r>
              <a:rPr lang="de-DE" dirty="0"/>
              <a:t>Baseline Modell 			&gt; 114,98 ( LBXGLT )		=  Senior					83,62% 	Genauigkeit </a:t>
            </a:r>
          </a:p>
          <a:p>
            <a:endParaRPr lang="de-DE" dirty="0"/>
          </a:p>
          <a:p>
            <a:r>
              <a:rPr lang="de-DE" dirty="0"/>
              <a:t>KNN												=  Senior					84,7  %  	Genauigkeit	</a:t>
            </a:r>
          </a:p>
          <a:p>
            <a:r>
              <a:rPr lang="de-DE" dirty="0"/>
              <a:t>																		0,85  %	Mean abs. </a:t>
            </a:r>
            <a:r>
              <a:rPr lang="de-DE" dirty="0" err="1"/>
              <a:t>dev</a:t>
            </a:r>
            <a:r>
              <a:rPr lang="de-DE" dirty="0"/>
              <a:t>.		</a:t>
            </a:r>
          </a:p>
          <a:p>
            <a:r>
              <a:rPr lang="de-DE" dirty="0"/>
              <a:t>											</a:t>
            </a:r>
          </a:p>
          <a:p>
            <a:r>
              <a:rPr lang="de-DE" dirty="0"/>
              <a:t>												</a:t>
            </a:r>
            <a:r>
              <a:rPr lang="de-DE" u="sng" dirty="0">
                <a:solidFill>
                  <a:srgbClr val="FF0000"/>
                </a:solidFill>
              </a:rPr>
              <a:t>Verbesserung ML - Modell	 1,1 	  %</a:t>
            </a:r>
          </a:p>
          <a:p>
            <a:endParaRPr lang="de-DE" u="sng" dirty="0">
              <a:solidFill>
                <a:srgbClr val="FF0000"/>
              </a:solidFill>
            </a:endParaRPr>
          </a:p>
          <a:p>
            <a:endParaRPr lang="de-DE" u="sng" dirty="0">
              <a:solidFill>
                <a:srgbClr val="FF0000"/>
              </a:solidFill>
            </a:endParaRPr>
          </a:p>
          <a:p>
            <a:endParaRPr lang="de-DE" u="sng" dirty="0">
              <a:solidFill>
                <a:srgbClr val="FF0000"/>
              </a:solidFill>
            </a:endParaRPr>
          </a:p>
          <a:p>
            <a:r>
              <a:rPr lang="de-DE" dirty="0"/>
              <a:t>Mit diesem Ergebnis würde unter Berücksichtigung der mittleren absoluten Standardabweichung</a:t>
            </a:r>
          </a:p>
          <a:p>
            <a:endParaRPr lang="de-DE" dirty="0"/>
          </a:p>
          <a:p>
            <a:r>
              <a:rPr lang="de-DE" dirty="0">
                <a:solidFill>
                  <a:srgbClr val="FF0000"/>
                </a:solidFill>
              </a:rPr>
              <a:t>0 – 2 Patienten /100 besser eingeschätzt</a:t>
            </a:r>
            <a:r>
              <a:rPr lang="de-DE" dirty="0"/>
              <a:t> werden mit dem KNN - Modell</a:t>
            </a:r>
          </a:p>
        </p:txBody>
      </p:sp>
    </p:spTree>
    <p:extLst>
      <p:ext uri="{BB962C8B-B14F-4D97-AF65-F5344CB8AC3E}">
        <p14:creationId xmlns:p14="http://schemas.microsoft.com/office/powerpoint/2010/main" val="30451371"/>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D36A6A-88B6-BBA3-9EA6-F4154E00411B}"/>
            </a:ext>
          </a:extLst>
        </p:cNvPr>
        <p:cNvGrpSpPr/>
        <p:nvPr/>
      </p:nvGrpSpPr>
      <p:grpSpPr>
        <a:xfrm>
          <a:off x="0" y="0"/>
          <a:ext cx="0" cy="0"/>
          <a:chOff x="0" y="0"/>
          <a:chExt cx="0" cy="0"/>
        </a:xfrm>
      </p:grpSpPr>
      <p:sp>
        <p:nvSpPr>
          <p:cNvPr id="4" name="Foliennummernplatzhalter 3">
            <a:extLst>
              <a:ext uri="{FF2B5EF4-FFF2-40B4-BE49-F238E27FC236}">
                <a16:creationId xmlns:a16="http://schemas.microsoft.com/office/drawing/2014/main" id="{64144CE1-750D-39A5-F546-DBC384565F45}"/>
              </a:ext>
            </a:extLst>
          </p:cNvPr>
          <p:cNvSpPr>
            <a:spLocks noGrp="1"/>
          </p:cNvSpPr>
          <p:nvPr>
            <p:ph type="sldNum" sz="quarter" idx="12"/>
          </p:nvPr>
        </p:nvSpPr>
        <p:spPr/>
        <p:txBody>
          <a:bodyPr/>
          <a:lstStyle/>
          <a:p>
            <a:fld id="{11B2E5BD-36A5-4AE2-8162-AFA1CE7FDEBC}" type="slidenum">
              <a:rPr lang="de-DE" smtClean="0"/>
              <a:t>18</a:t>
            </a:fld>
            <a:endParaRPr lang="de-DE"/>
          </a:p>
        </p:txBody>
      </p:sp>
      <p:sp>
        <p:nvSpPr>
          <p:cNvPr id="3" name="Textfeld 2">
            <a:extLst>
              <a:ext uri="{FF2B5EF4-FFF2-40B4-BE49-F238E27FC236}">
                <a16:creationId xmlns:a16="http://schemas.microsoft.com/office/drawing/2014/main" id="{24097143-1731-815E-BE73-33CBF1FF050D}"/>
              </a:ext>
            </a:extLst>
          </p:cNvPr>
          <p:cNvSpPr txBox="1"/>
          <p:nvPr/>
        </p:nvSpPr>
        <p:spPr>
          <a:xfrm>
            <a:off x="4161864" y="478889"/>
            <a:ext cx="3868271" cy="646331"/>
          </a:xfrm>
          <a:prstGeom prst="rect">
            <a:avLst/>
          </a:prstGeom>
          <a:noFill/>
        </p:spPr>
        <p:txBody>
          <a:bodyPr wrap="square" rtlCol="0">
            <a:spAutoFit/>
          </a:bodyPr>
          <a:lstStyle/>
          <a:p>
            <a:pPr algn="ctr"/>
            <a:r>
              <a:rPr lang="de-DE" sz="3600" b="1" u="sng" dirty="0"/>
              <a:t>Fazit</a:t>
            </a:r>
            <a:endParaRPr lang="de-DE" sz="2400" b="1" u="sng" dirty="0"/>
          </a:p>
        </p:txBody>
      </p:sp>
      <p:sp>
        <p:nvSpPr>
          <p:cNvPr id="6" name="Textfeld 5">
            <a:extLst>
              <a:ext uri="{FF2B5EF4-FFF2-40B4-BE49-F238E27FC236}">
                <a16:creationId xmlns:a16="http://schemas.microsoft.com/office/drawing/2014/main" id="{C5767C37-EBF8-5540-A755-ACEE8F92A226}"/>
              </a:ext>
            </a:extLst>
          </p:cNvPr>
          <p:cNvSpPr txBox="1"/>
          <p:nvPr/>
        </p:nvSpPr>
        <p:spPr>
          <a:xfrm>
            <a:off x="1145512" y="1637881"/>
            <a:ext cx="10950049" cy="4801314"/>
          </a:xfrm>
          <a:prstGeom prst="rect">
            <a:avLst/>
          </a:prstGeom>
          <a:noFill/>
        </p:spPr>
        <p:txBody>
          <a:bodyPr wrap="none" rtlCol="0">
            <a:spAutoFit/>
          </a:bodyPr>
          <a:lstStyle/>
          <a:p>
            <a:r>
              <a:rPr lang="de-DE" b="1" u="sng" dirty="0"/>
              <a:t>Grundsätzlich gilt:</a:t>
            </a:r>
            <a:r>
              <a:rPr lang="de-DE" dirty="0"/>
              <a:t> 		</a:t>
            </a:r>
          </a:p>
          <a:p>
            <a:endParaRPr lang="de-DE" dirty="0"/>
          </a:p>
          <a:p>
            <a:r>
              <a:rPr lang="de-DE" dirty="0">
                <a:solidFill>
                  <a:srgbClr val="FF0000"/>
                </a:solidFill>
              </a:rPr>
              <a:t>„Jeder Patient der besser eingeschätzt wird, fühlt sich wohler im Krankenhaus.“</a:t>
            </a:r>
          </a:p>
          <a:p>
            <a:endParaRPr lang="de-DE" dirty="0">
              <a:solidFill>
                <a:srgbClr val="FF0000"/>
              </a:solidFill>
            </a:endParaRPr>
          </a:p>
          <a:p>
            <a:endParaRPr lang="de-DE" dirty="0"/>
          </a:p>
          <a:p>
            <a:r>
              <a:rPr lang="de-DE" b="1" u="sng" dirty="0"/>
              <a:t>Wirtschaftlichkeit und Ressourcennutzung :</a:t>
            </a:r>
            <a:r>
              <a:rPr lang="de-DE" dirty="0"/>
              <a:t>		</a:t>
            </a:r>
          </a:p>
          <a:p>
            <a:endParaRPr lang="de-DE" dirty="0"/>
          </a:p>
          <a:p>
            <a:r>
              <a:rPr lang="de-DE" dirty="0"/>
              <a:t>„Unter Betrachtung der Wirtschaftlichkeit und der Ressourcennutzung empfiehlt sich das Modell KNN nicht.“</a:t>
            </a:r>
          </a:p>
          <a:p>
            <a:endParaRPr lang="de-DE" dirty="0"/>
          </a:p>
          <a:p>
            <a:endParaRPr lang="de-DE" dirty="0"/>
          </a:p>
          <a:p>
            <a:r>
              <a:rPr lang="de-DE" b="1" u="sng" dirty="0"/>
              <a:t>In aktueller Datenlage empfehlen wir, sollte eine Vorhersage gewünscht sein, kann </a:t>
            </a:r>
            <a:r>
              <a:rPr lang="de-DE" b="1" u="sng" dirty="0">
                <a:solidFill>
                  <a:srgbClr val="FF0000"/>
                </a:solidFill>
              </a:rPr>
              <a:t>mit 84% Wahrscheinlichkeit</a:t>
            </a:r>
          </a:p>
          <a:p>
            <a:r>
              <a:rPr lang="de-DE" b="1" u="sng" dirty="0"/>
              <a:t>gesagt werden:</a:t>
            </a:r>
          </a:p>
          <a:p>
            <a:endParaRPr lang="de-DE" dirty="0"/>
          </a:p>
          <a:p>
            <a:r>
              <a:rPr lang="de-DE" dirty="0"/>
              <a:t>„Jeder Patient mit einem LBXGLT – Wert über 114,98 kann in die Gruppe Senior eingestuft werden“</a:t>
            </a:r>
          </a:p>
          <a:p>
            <a:endParaRPr lang="de-DE" dirty="0"/>
          </a:p>
          <a:p>
            <a:endParaRPr lang="de-DE" dirty="0"/>
          </a:p>
          <a:p>
            <a:endParaRPr lang="de-DE" dirty="0"/>
          </a:p>
        </p:txBody>
      </p:sp>
    </p:spTree>
    <p:extLst>
      <p:ext uri="{BB962C8B-B14F-4D97-AF65-F5344CB8AC3E}">
        <p14:creationId xmlns:p14="http://schemas.microsoft.com/office/powerpoint/2010/main" val="163935977"/>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C5093B-9E48-3C05-7A8D-E775671F0B7F}"/>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AB8C6BAD-1641-D9A0-B344-E263618FEEE0}"/>
              </a:ext>
            </a:extLst>
          </p:cNvPr>
          <p:cNvSpPr>
            <a:spLocks noGrp="1"/>
          </p:cNvSpPr>
          <p:nvPr>
            <p:ph type="title"/>
          </p:nvPr>
        </p:nvSpPr>
        <p:spPr>
          <a:xfrm>
            <a:off x="684938" y="61713"/>
            <a:ext cx="9601200" cy="1485900"/>
          </a:xfrm>
        </p:spPr>
        <p:txBody>
          <a:bodyPr>
            <a:normAutofit/>
          </a:bodyPr>
          <a:lstStyle/>
          <a:p>
            <a:r>
              <a:rPr lang="de-DE" sz="3200" i="0" dirty="0">
                <a:solidFill>
                  <a:srgbClr val="1D1C1D"/>
                </a:solidFill>
                <a:effectLst/>
                <a:latin typeface="Arial" panose="020B0604020202020204" pitchFamily="34" charset="0"/>
                <a:cs typeface="Arial" panose="020B0604020202020204" pitchFamily="34" charset="0"/>
              </a:rPr>
              <a:t>KNIME</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53392AB5-5776-C087-4096-5ADC6773E455}"/>
              </a:ext>
            </a:extLst>
          </p:cNvPr>
          <p:cNvSpPr>
            <a:spLocks noGrp="1"/>
          </p:cNvSpPr>
          <p:nvPr>
            <p:ph type="sldNum" sz="quarter" idx="12"/>
          </p:nvPr>
        </p:nvSpPr>
        <p:spPr/>
        <p:txBody>
          <a:bodyPr/>
          <a:lstStyle/>
          <a:p>
            <a:fld id="{11B2E5BD-36A5-4AE2-8162-AFA1CE7FDEBC}" type="slidenum">
              <a:rPr lang="de-DE" smtClean="0"/>
              <a:t>19</a:t>
            </a:fld>
            <a:endParaRPr lang="de-DE"/>
          </a:p>
        </p:txBody>
      </p:sp>
      <p:sp>
        <p:nvSpPr>
          <p:cNvPr id="3" name="Textfeld 2">
            <a:extLst>
              <a:ext uri="{FF2B5EF4-FFF2-40B4-BE49-F238E27FC236}">
                <a16:creationId xmlns:a16="http://schemas.microsoft.com/office/drawing/2014/main" id="{F5A146D0-1581-55B7-CB84-3359C58E3E53}"/>
              </a:ext>
            </a:extLst>
          </p:cNvPr>
          <p:cNvSpPr txBox="1"/>
          <p:nvPr/>
        </p:nvSpPr>
        <p:spPr>
          <a:xfrm>
            <a:off x="4161864" y="478889"/>
            <a:ext cx="3868271" cy="646331"/>
          </a:xfrm>
          <a:prstGeom prst="rect">
            <a:avLst/>
          </a:prstGeom>
          <a:noFill/>
        </p:spPr>
        <p:txBody>
          <a:bodyPr wrap="square" rtlCol="0">
            <a:spAutoFit/>
          </a:bodyPr>
          <a:lstStyle/>
          <a:p>
            <a:pPr algn="ctr"/>
            <a:r>
              <a:rPr lang="de-DE" sz="3600" b="1" u="sng" dirty="0"/>
              <a:t>Empfehlung</a:t>
            </a:r>
          </a:p>
        </p:txBody>
      </p:sp>
      <p:sp>
        <p:nvSpPr>
          <p:cNvPr id="6" name="Textfeld 5">
            <a:extLst>
              <a:ext uri="{FF2B5EF4-FFF2-40B4-BE49-F238E27FC236}">
                <a16:creationId xmlns:a16="http://schemas.microsoft.com/office/drawing/2014/main" id="{8B82FB2F-F8DF-6C58-A21E-56F67916C0F2}"/>
              </a:ext>
            </a:extLst>
          </p:cNvPr>
          <p:cNvSpPr txBox="1"/>
          <p:nvPr/>
        </p:nvSpPr>
        <p:spPr>
          <a:xfrm>
            <a:off x="1244864" y="2613392"/>
            <a:ext cx="10678564" cy="3016210"/>
          </a:xfrm>
          <a:prstGeom prst="rect">
            <a:avLst/>
          </a:prstGeom>
          <a:noFill/>
        </p:spPr>
        <p:txBody>
          <a:bodyPr wrap="none" rtlCol="0">
            <a:spAutoFit/>
          </a:bodyPr>
          <a:lstStyle/>
          <a:p>
            <a:r>
              <a:rPr lang="de-DE" sz="2800" b="1" u="sng" dirty="0">
                <a:solidFill>
                  <a:srgbClr val="FF0000"/>
                </a:solidFill>
              </a:rPr>
              <a:t>Erweiterung des Datensatzes:</a:t>
            </a:r>
          </a:p>
          <a:p>
            <a:r>
              <a:rPr lang="de-DE" dirty="0">
                <a:solidFill>
                  <a:srgbClr val="FF0000"/>
                </a:solidFill>
              </a:rPr>
              <a:t>		</a:t>
            </a:r>
          </a:p>
          <a:p>
            <a:r>
              <a:rPr lang="de-DE" dirty="0">
                <a:solidFill>
                  <a:srgbClr val="FF0000"/>
                </a:solidFill>
              </a:rPr>
              <a:t>			-	Weitere Variablen / Messerwerte sind von bedeutendem Vorteil</a:t>
            </a:r>
          </a:p>
          <a:p>
            <a:r>
              <a:rPr lang="de-DE" dirty="0">
                <a:solidFill>
                  <a:srgbClr val="FF0000"/>
                </a:solidFill>
              </a:rPr>
              <a:t>			-	Die Altersangabe, die in diesem Datensatz gänzlich fehlte, wäre von bedeutendem Vorteil</a:t>
            </a:r>
          </a:p>
          <a:p>
            <a:endParaRPr lang="de-DE" dirty="0">
              <a:solidFill>
                <a:srgbClr val="FF0000"/>
              </a:solidFill>
            </a:endParaRPr>
          </a:p>
          <a:p>
            <a:endParaRPr lang="de-DE" dirty="0">
              <a:solidFill>
                <a:srgbClr val="FF0000"/>
              </a:solidFill>
            </a:endParaRPr>
          </a:p>
          <a:p>
            <a:r>
              <a:rPr lang="de-DE" dirty="0">
                <a:solidFill>
                  <a:srgbClr val="FF0000"/>
                </a:solidFill>
              </a:rPr>
              <a:t>			„Unter Berücksichtigung weiterer Messewerte/Variablen und zusätzlich der Altersangabe</a:t>
            </a:r>
          </a:p>
          <a:p>
            <a:r>
              <a:rPr lang="de-DE" dirty="0">
                <a:solidFill>
                  <a:srgbClr val="FF0000"/>
                </a:solidFill>
              </a:rPr>
              <a:t>			 eines Patienten empfehlen wir eine weitere Prüfung der Modelle zur Steigerung </a:t>
            </a:r>
          </a:p>
          <a:p>
            <a:r>
              <a:rPr lang="de-DE" dirty="0">
                <a:solidFill>
                  <a:srgbClr val="FF0000"/>
                </a:solidFill>
              </a:rPr>
              <a:t>			 der Genauigkeit“</a:t>
            </a:r>
          </a:p>
          <a:p>
            <a:endParaRPr lang="de-DE" dirty="0"/>
          </a:p>
        </p:txBody>
      </p:sp>
      <p:pic>
        <p:nvPicPr>
          <p:cNvPr id="1026" name="Picture 2" descr="Umsatz steigern">
            <a:extLst>
              <a:ext uri="{FF2B5EF4-FFF2-40B4-BE49-F238E27FC236}">
                <a16:creationId xmlns:a16="http://schemas.microsoft.com/office/drawing/2014/main" id="{32EDC496-5E97-846E-1B0F-DFC2E4CBA3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82386" y="220718"/>
            <a:ext cx="2641042" cy="19807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0251821"/>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Grafik 12" descr="Ein Bild, das Rechteck, Screenshot, Text, Bilderrahmen enthält.&#10;&#10;KI-generierte Inhalte können fehlerhaft sein.">
            <a:extLst>
              <a:ext uri="{FF2B5EF4-FFF2-40B4-BE49-F238E27FC236}">
                <a16:creationId xmlns:a16="http://schemas.microsoft.com/office/drawing/2014/main" id="{CBC0AB79-2460-5236-A69D-BDFDE8D54038}"/>
              </a:ext>
            </a:extLst>
          </p:cNvPr>
          <p:cNvPicPr>
            <a:picLocks noChangeAspect="1"/>
          </p:cNvPicPr>
          <p:nvPr/>
        </p:nvPicPr>
        <p:blipFill>
          <a:blip r:embed="rId3"/>
          <a:stretch>
            <a:fillRect/>
          </a:stretch>
        </p:blipFill>
        <p:spPr>
          <a:xfrm>
            <a:off x="29307" y="0"/>
            <a:ext cx="12133385" cy="6858000"/>
          </a:xfrm>
          <a:prstGeom prst="rect">
            <a:avLst/>
          </a:prstGeom>
        </p:spPr>
      </p:pic>
      <p:sp>
        <p:nvSpPr>
          <p:cNvPr id="2" name="Titel 1">
            <a:extLst>
              <a:ext uri="{FF2B5EF4-FFF2-40B4-BE49-F238E27FC236}">
                <a16:creationId xmlns:a16="http://schemas.microsoft.com/office/drawing/2014/main" id="{41E0504C-C7C5-3946-4EF9-3E115F0A1ADC}"/>
              </a:ext>
            </a:extLst>
          </p:cNvPr>
          <p:cNvSpPr>
            <a:spLocks noGrp="1"/>
          </p:cNvSpPr>
          <p:nvPr>
            <p:ph type="title"/>
          </p:nvPr>
        </p:nvSpPr>
        <p:spPr>
          <a:xfrm>
            <a:off x="3854245" y="340371"/>
            <a:ext cx="8198005" cy="742950"/>
          </a:xfrm>
        </p:spPr>
        <p:txBody>
          <a:bodyPr>
            <a:normAutofit/>
          </a:bodyPr>
          <a:lstStyle/>
          <a:p>
            <a:pPr algn="ctr"/>
            <a:r>
              <a:rPr lang="de-DE" sz="3200" i="0" dirty="0">
                <a:solidFill>
                  <a:srgbClr val="1D1C1D"/>
                </a:solidFill>
                <a:effectLst/>
                <a:latin typeface="Arial" panose="020B0604020202020204" pitchFamily="34" charset="0"/>
                <a:cs typeface="Arial" panose="020B0604020202020204" pitchFamily="34" charset="0"/>
              </a:rPr>
              <a:t>Vorhersage Altersgruppierung von Patienten</a:t>
            </a:r>
            <a:endParaRPr lang="de-DE" sz="3200" dirty="0">
              <a:latin typeface="Arial" panose="020B0604020202020204" pitchFamily="34" charset="0"/>
              <a:cs typeface="Arial" panose="020B0604020202020204" pitchFamily="34" charset="0"/>
            </a:endParaRPr>
          </a:p>
        </p:txBody>
      </p:sp>
      <p:sp>
        <p:nvSpPr>
          <p:cNvPr id="3" name="Inhaltsplatzhalter 2">
            <a:extLst>
              <a:ext uri="{FF2B5EF4-FFF2-40B4-BE49-F238E27FC236}">
                <a16:creationId xmlns:a16="http://schemas.microsoft.com/office/drawing/2014/main" id="{D582D42E-3A8B-C9EF-4A5A-12DD35BE5114}"/>
              </a:ext>
            </a:extLst>
          </p:cNvPr>
          <p:cNvSpPr>
            <a:spLocks noGrp="1"/>
          </p:cNvSpPr>
          <p:nvPr>
            <p:ph idx="1"/>
          </p:nvPr>
        </p:nvSpPr>
        <p:spPr>
          <a:xfrm>
            <a:off x="5613784" y="999006"/>
            <a:ext cx="4402753" cy="602357"/>
          </a:xfrm>
        </p:spPr>
        <p:txBody>
          <a:bodyPr/>
          <a:lstStyle/>
          <a:p>
            <a:pPr algn="l">
              <a:lnSpc>
                <a:spcPts val="2100"/>
              </a:lnSpc>
              <a:buNone/>
            </a:pPr>
            <a:r>
              <a:rPr lang="de-DE" b="1" i="0" dirty="0">
                <a:solidFill>
                  <a:srgbClr val="444444"/>
                </a:solidFill>
                <a:effectLst/>
                <a:latin typeface="Roboto" panose="02000000000000000000" pitchFamily="2" charset="0"/>
              </a:rPr>
              <a:t>St. Antonius-Hospital Gronau GmbH</a:t>
            </a:r>
          </a:p>
        </p:txBody>
      </p:sp>
      <p:sp>
        <p:nvSpPr>
          <p:cNvPr id="6" name="Foliennummernplatzhalter 5">
            <a:extLst>
              <a:ext uri="{FF2B5EF4-FFF2-40B4-BE49-F238E27FC236}">
                <a16:creationId xmlns:a16="http://schemas.microsoft.com/office/drawing/2014/main" id="{DCF51AE8-7B41-BCEB-0F0F-A5CD4E5425AC}"/>
              </a:ext>
            </a:extLst>
          </p:cNvPr>
          <p:cNvSpPr>
            <a:spLocks noGrp="1"/>
          </p:cNvSpPr>
          <p:nvPr>
            <p:ph type="sldNum" sz="quarter" idx="12"/>
          </p:nvPr>
        </p:nvSpPr>
        <p:spPr/>
        <p:txBody>
          <a:bodyPr/>
          <a:lstStyle/>
          <a:p>
            <a:fld id="{11B2E5BD-36A5-4AE2-8162-AFA1CE7FDEBC}" type="slidenum">
              <a:rPr lang="de-DE" smtClean="0"/>
              <a:t>2</a:t>
            </a:fld>
            <a:endParaRPr lang="de-DE" dirty="0"/>
          </a:p>
        </p:txBody>
      </p:sp>
      <p:sp>
        <p:nvSpPr>
          <p:cNvPr id="10" name="Textfeld 9">
            <a:extLst>
              <a:ext uri="{FF2B5EF4-FFF2-40B4-BE49-F238E27FC236}">
                <a16:creationId xmlns:a16="http://schemas.microsoft.com/office/drawing/2014/main" id="{BDCD44C7-07CA-1049-7CB7-1F7D8FCA16B9}"/>
              </a:ext>
            </a:extLst>
          </p:cNvPr>
          <p:cNvSpPr txBox="1"/>
          <p:nvPr/>
        </p:nvSpPr>
        <p:spPr>
          <a:xfrm>
            <a:off x="3574687" y="1952296"/>
            <a:ext cx="2427194" cy="4139595"/>
          </a:xfrm>
          <a:prstGeom prst="rect">
            <a:avLst/>
          </a:prstGeom>
          <a:noFill/>
        </p:spPr>
        <p:txBody>
          <a:bodyPr wrap="square" rtlCol="0">
            <a:spAutoFit/>
          </a:bodyPr>
          <a:lstStyle/>
          <a:p>
            <a:pPr algn="ctr">
              <a:lnSpc>
                <a:spcPts val="2100"/>
              </a:lnSpc>
              <a:buNone/>
            </a:pPr>
            <a:r>
              <a:rPr lang="de-DE" sz="1400" dirty="0">
                <a:effectLst/>
                <a:latin typeface="Arial" panose="020B0604020202020204" pitchFamily="34" charset="0"/>
                <a:ea typeface="Calibri" panose="020F0502020204030204" pitchFamily="34" charset="0"/>
              </a:rPr>
              <a:t>Abteilung </a:t>
            </a:r>
          </a:p>
          <a:p>
            <a:pPr algn="ctr">
              <a:lnSpc>
                <a:spcPts val="2100"/>
              </a:lnSpc>
              <a:buNone/>
            </a:pPr>
            <a:r>
              <a:rPr lang="de-DE" sz="1400" dirty="0">
                <a:effectLst/>
                <a:latin typeface="Arial" panose="020B0604020202020204" pitchFamily="34" charset="0"/>
                <a:ea typeface="Calibri" panose="020F0502020204030204" pitchFamily="34" charset="0"/>
              </a:rPr>
              <a:t>„Age against </a:t>
            </a:r>
            <a:r>
              <a:rPr lang="de-DE" sz="1400" dirty="0" err="1">
                <a:effectLst/>
                <a:latin typeface="Arial" panose="020B0604020202020204" pitchFamily="34" charset="0"/>
                <a:ea typeface="Calibri" panose="020F0502020204030204" pitchFamily="34" charset="0"/>
              </a:rPr>
              <a:t>the</a:t>
            </a:r>
            <a:r>
              <a:rPr lang="de-DE" sz="1400" dirty="0">
                <a:effectLst/>
                <a:latin typeface="Arial" panose="020B0604020202020204" pitchFamily="34" charset="0"/>
                <a:ea typeface="Calibri" panose="020F0502020204030204" pitchFamily="34" charset="0"/>
              </a:rPr>
              <a:t> </a:t>
            </a:r>
            <a:r>
              <a:rPr lang="de-DE" sz="1400" dirty="0" err="1">
                <a:effectLst/>
                <a:latin typeface="Arial" panose="020B0604020202020204" pitchFamily="34" charset="0"/>
                <a:ea typeface="Calibri" panose="020F0502020204030204" pitchFamily="34" charset="0"/>
              </a:rPr>
              <a:t>Machine</a:t>
            </a:r>
            <a:r>
              <a:rPr lang="de-DE" sz="1400" dirty="0">
                <a:effectLst/>
                <a:latin typeface="Arial" panose="020B0604020202020204" pitchFamily="34" charset="0"/>
                <a:ea typeface="Calibri" panose="020F0502020204030204" pitchFamily="34" charset="0"/>
              </a:rPr>
              <a:t>“</a:t>
            </a:r>
          </a:p>
          <a:p>
            <a:pPr algn="l">
              <a:lnSpc>
                <a:spcPts val="2100"/>
              </a:lnSpc>
              <a:buNone/>
            </a:pPr>
            <a:endParaRPr lang="de-DE" sz="1400" dirty="0">
              <a:solidFill>
                <a:srgbClr val="444444"/>
              </a:solidFill>
              <a:latin typeface="Roboto" panose="02000000000000000000" pitchFamily="2" charset="0"/>
              <a:ea typeface="Calibri" panose="020F0502020204030204" pitchFamily="34" charset="0"/>
            </a:endParaRPr>
          </a:p>
          <a:p>
            <a:pPr algn="l">
              <a:lnSpc>
                <a:spcPts val="2100"/>
              </a:lnSpc>
              <a:buNone/>
            </a:pPr>
            <a:r>
              <a:rPr lang="de-DE" sz="1400" dirty="0">
                <a:effectLst/>
                <a:latin typeface="Arial" panose="020B0604020202020204" pitchFamily="34" charset="0"/>
                <a:ea typeface="Calibri" panose="020F0502020204030204" pitchFamily="34" charset="0"/>
              </a:rPr>
              <a:t>„Nach der Einführung der elektronischen Patientenakte soll eine Vorhersage ermöglicht werden, ob eine Person der Altersgruppe ‚Senior‘ zugeordnet werden kann, um zukünftige Patientengruppen besser einzuordnen.“</a:t>
            </a:r>
            <a:br>
              <a:rPr lang="de-DE" sz="1400" dirty="0">
                <a:effectLst/>
                <a:latin typeface="Arial" panose="020B0604020202020204" pitchFamily="34" charset="0"/>
                <a:ea typeface="Calibri" panose="020F0502020204030204" pitchFamily="34" charset="0"/>
              </a:rPr>
            </a:br>
            <a:endParaRPr lang="de-DE" sz="1400" b="0" i="0" u="sng" dirty="0">
              <a:solidFill>
                <a:srgbClr val="FFFFFF"/>
              </a:solidFill>
              <a:effectLst/>
              <a:latin typeface="Roboto" panose="02000000000000000000" pitchFamily="2" charset="0"/>
            </a:endParaRPr>
          </a:p>
          <a:p>
            <a:endParaRPr lang="de-DE" dirty="0"/>
          </a:p>
        </p:txBody>
      </p:sp>
      <p:pic>
        <p:nvPicPr>
          <p:cNvPr id="15" name="Inhaltsplatzhalter 5" descr="Ein Bild, das Gebäude, Stahl, Aluminium, Im Haus enthält.&#10;&#10;KI-generierte Inhalte können fehlerhaft sein.">
            <a:extLst>
              <a:ext uri="{FF2B5EF4-FFF2-40B4-BE49-F238E27FC236}">
                <a16:creationId xmlns:a16="http://schemas.microsoft.com/office/drawing/2014/main" id="{7D962A69-BC02-7DE3-B342-12AFBADE8E82}"/>
              </a:ext>
            </a:extLst>
          </p:cNvPr>
          <p:cNvPicPr>
            <a:picLocks noChangeAspect="1"/>
          </p:cNvPicPr>
          <p:nvPr/>
        </p:nvPicPr>
        <p:blipFill>
          <a:blip r:embed="rId4"/>
          <a:stretch>
            <a:fillRect/>
          </a:stretch>
        </p:blipFill>
        <p:spPr>
          <a:xfrm>
            <a:off x="7003228" y="1795701"/>
            <a:ext cx="3955819" cy="3955819"/>
          </a:xfrm>
          <a:prstGeom prst="rect">
            <a:avLst/>
          </a:prstGeom>
        </p:spPr>
      </p:pic>
    </p:spTree>
    <p:extLst>
      <p:ext uri="{BB962C8B-B14F-4D97-AF65-F5344CB8AC3E}">
        <p14:creationId xmlns:p14="http://schemas.microsoft.com/office/powerpoint/2010/main" val="3225310762"/>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E3E77E-1ACC-7CE0-4012-FE75A6735BF2}"/>
            </a:ext>
          </a:extLst>
        </p:cNvPr>
        <p:cNvGrpSpPr/>
        <p:nvPr/>
      </p:nvGrpSpPr>
      <p:grpSpPr>
        <a:xfrm>
          <a:off x="0" y="0"/>
          <a:ext cx="0" cy="0"/>
          <a:chOff x="0" y="0"/>
          <a:chExt cx="0" cy="0"/>
        </a:xfrm>
      </p:grpSpPr>
      <p:sp>
        <p:nvSpPr>
          <p:cNvPr id="3" name="Inhaltsplatzhalter 2">
            <a:extLst>
              <a:ext uri="{FF2B5EF4-FFF2-40B4-BE49-F238E27FC236}">
                <a16:creationId xmlns:a16="http://schemas.microsoft.com/office/drawing/2014/main" id="{6C9CAB4A-48FE-7FC3-1DAB-25A0128A58EC}"/>
              </a:ext>
            </a:extLst>
          </p:cNvPr>
          <p:cNvSpPr>
            <a:spLocks noGrp="1"/>
          </p:cNvSpPr>
          <p:nvPr>
            <p:ph idx="1"/>
          </p:nvPr>
        </p:nvSpPr>
        <p:spPr>
          <a:xfrm>
            <a:off x="1467828" y="2878189"/>
            <a:ext cx="9601200" cy="1101621"/>
          </a:xfrm>
        </p:spPr>
        <p:txBody>
          <a:bodyPr>
            <a:normAutofit/>
          </a:bodyPr>
          <a:lstStyle/>
          <a:p>
            <a:pPr marL="0" indent="0" algn="ctr">
              <a:buNone/>
            </a:pPr>
            <a:r>
              <a:rPr lang="de-DE" sz="5400" b="1" i="1" u="sng" dirty="0"/>
              <a:t>Danke für Ihre Aufmerksamkeit </a:t>
            </a:r>
          </a:p>
        </p:txBody>
      </p:sp>
      <p:sp>
        <p:nvSpPr>
          <p:cNvPr id="4" name="Foliennummernplatzhalter 3">
            <a:extLst>
              <a:ext uri="{FF2B5EF4-FFF2-40B4-BE49-F238E27FC236}">
                <a16:creationId xmlns:a16="http://schemas.microsoft.com/office/drawing/2014/main" id="{205C5106-97A8-7644-D14D-47E0A7AE630C}"/>
              </a:ext>
            </a:extLst>
          </p:cNvPr>
          <p:cNvSpPr>
            <a:spLocks noGrp="1"/>
          </p:cNvSpPr>
          <p:nvPr>
            <p:ph type="sldNum" sz="quarter" idx="12"/>
          </p:nvPr>
        </p:nvSpPr>
        <p:spPr/>
        <p:txBody>
          <a:bodyPr/>
          <a:lstStyle/>
          <a:p>
            <a:fld id="{11B2E5BD-36A5-4AE2-8162-AFA1CE7FDEBC}" type="slidenum">
              <a:rPr lang="de-DE" smtClean="0"/>
              <a:t>20</a:t>
            </a:fld>
            <a:endParaRPr lang="de-DE"/>
          </a:p>
        </p:txBody>
      </p:sp>
      <p:sp>
        <p:nvSpPr>
          <p:cNvPr id="6" name="Textfeld 5">
            <a:extLst>
              <a:ext uri="{FF2B5EF4-FFF2-40B4-BE49-F238E27FC236}">
                <a16:creationId xmlns:a16="http://schemas.microsoft.com/office/drawing/2014/main" id="{EA76C2B1-A296-C6CC-300E-E5E084D04A17}"/>
              </a:ext>
            </a:extLst>
          </p:cNvPr>
          <p:cNvSpPr txBox="1"/>
          <p:nvPr/>
        </p:nvSpPr>
        <p:spPr>
          <a:xfrm>
            <a:off x="835399" y="6130220"/>
            <a:ext cx="6094878" cy="646331"/>
          </a:xfrm>
          <a:prstGeom prst="rect">
            <a:avLst/>
          </a:prstGeom>
          <a:noFill/>
        </p:spPr>
        <p:txBody>
          <a:bodyPr wrap="square">
            <a:spAutoFit/>
          </a:bodyPr>
          <a:lstStyle/>
          <a:p>
            <a:pPr rtl="0"/>
            <a:r>
              <a:rPr lang="de-DE" b="1" dirty="0">
                <a:latin typeface="Arial" panose="020B0604020202020204" pitchFamily="34" charset="0"/>
                <a:cs typeface="Arial" panose="020B0604020202020204" pitchFamily="34" charset="0"/>
              </a:rPr>
              <a:t>Vorstellung von :</a:t>
            </a:r>
            <a:br>
              <a:rPr lang="de-DE" b="1" dirty="0">
                <a:latin typeface="Arial" panose="020B0604020202020204" pitchFamily="34" charset="0"/>
                <a:cs typeface="Arial" panose="020B0604020202020204" pitchFamily="34" charset="0"/>
              </a:rPr>
            </a:br>
            <a:r>
              <a:rPr lang="de-DE" b="1" dirty="0">
                <a:latin typeface="Arial" panose="020B0604020202020204" pitchFamily="34" charset="0"/>
                <a:cs typeface="Arial" panose="020B0604020202020204" pitchFamily="34" charset="0"/>
              </a:rPr>
              <a:t>Daniel, Kabesan, Manfred, Michael</a:t>
            </a:r>
            <a:endParaRPr lang="de-D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49487836"/>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7F4730-EF4A-FA24-B5BF-C2488C801A30}"/>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F54574D0-8566-13DD-235E-28EAC1B0F343}"/>
              </a:ext>
            </a:extLst>
          </p:cNvPr>
          <p:cNvSpPr>
            <a:spLocks noGrp="1"/>
          </p:cNvSpPr>
          <p:nvPr>
            <p:ph type="title"/>
          </p:nvPr>
        </p:nvSpPr>
        <p:spPr/>
        <p:txBody>
          <a:bodyPr>
            <a:normAutofit/>
          </a:bodyPr>
          <a:lstStyle/>
          <a:p>
            <a:pPr algn="ctr"/>
            <a:r>
              <a:rPr lang="de-DE" sz="3200" i="0" dirty="0">
                <a:solidFill>
                  <a:srgbClr val="1D1C1D"/>
                </a:solidFill>
                <a:effectLst/>
                <a:latin typeface="Arial" panose="020B0604020202020204" pitchFamily="34" charset="0"/>
                <a:cs typeface="Arial" panose="020B0604020202020204" pitchFamily="34" charset="0"/>
              </a:rPr>
              <a:t>Vorhersage Altersgruppierung von Patienten</a:t>
            </a:r>
            <a:endParaRPr lang="de-DE" sz="3200" dirty="0">
              <a:latin typeface="Arial" panose="020B0604020202020204" pitchFamily="34" charset="0"/>
              <a:cs typeface="Arial" panose="020B0604020202020204" pitchFamily="34" charset="0"/>
            </a:endParaRPr>
          </a:p>
        </p:txBody>
      </p:sp>
      <p:sp>
        <p:nvSpPr>
          <p:cNvPr id="3" name="Inhaltsplatzhalter 2">
            <a:extLst>
              <a:ext uri="{FF2B5EF4-FFF2-40B4-BE49-F238E27FC236}">
                <a16:creationId xmlns:a16="http://schemas.microsoft.com/office/drawing/2014/main" id="{020B09F8-5BF0-AC07-FC73-E2A53904248B}"/>
              </a:ext>
            </a:extLst>
          </p:cNvPr>
          <p:cNvSpPr>
            <a:spLocks noGrp="1"/>
          </p:cNvSpPr>
          <p:nvPr>
            <p:ph idx="1"/>
          </p:nvPr>
        </p:nvSpPr>
        <p:spPr>
          <a:xfrm>
            <a:off x="1371600" y="1869688"/>
            <a:ext cx="9601200" cy="3581400"/>
          </a:xfrm>
        </p:spPr>
        <p:txBody>
          <a:bodyPr>
            <a:normAutofit/>
          </a:bodyPr>
          <a:lstStyle/>
          <a:p>
            <a:pPr marL="457200" indent="-457200">
              <a:buAutoNum type="arabicPeriod"/>
            </a:pPr>
            <a:r>
              <a:rPr lang="de-DE" b="0" i="0" dirty="0">
                <a:solidFill>
                  <a:srgbClr val="000000"/>
                </a:solidFill>
                <a:effectLst/>
                <a:latin typeface="-apple-system"/>
              </a:rPr>
              <a:t>User Story für die Datenanalyse:</a:t>
            </a:r>
            <a:br>
              <a:rPr lang="de-DE" dirty="0"/>
            </a:br>
            <a:r>
              <a:rPr lang="de-DE" b="0" i="0" dirty="0">
                <a:solidFill>
                  <a:srgbClr val="000000"/>
                </a:solidFill>
                <a:effectLst/>
                <a:latin typeface="-apple-system"/>
              </a:rPr>
              <a:t>- Als Datenanalyst</a:t>
            </a:r>
          </a:p>
          <a:p>
            <a:pPr marL="457200" indent="-457200">
              <a:buAutoNum type="arabicPeriod"/>
            </a:pPr>
            <a:r>
              <a:rPr lang="de-DE" b="0" i="0" dirty="0">
                <a:solidFill>
                  <a:srgbClr val="000000"/>
                </a:solidFill>
                <a:effectLst/>
                <a:latin typeface="-apple-system"/>
              </a:rPr>
              <a:t>User Story für die Patientenversorgung:</a:t>
            </a:r>
            <a:br>
              <a:rPr lang="de-DE" dirty="0"/>
            </a:br>
            <a:r>
              <a:rPr lang="de-DE" b="0" i="0" dirty="0">
                <a:solidFill>
                  <a:srgbClr val="000000"/>
                </a:solidFill>
                <a:effectLst/>
                <a:latin typeface="-apple-system"/>
              </a:rPr>
              <a:t>- Als Pflegekraft</a:t>
            </a:r>
          </a:p>
          <a:p>
            <a:pPr marL="457200" indent="-457200">
              <a:buAutoNum type="arabicPeriod"/>
            </a:pPr>
            <a:r>
              <a:rPr lang="de-DE" b="0" i="0" dirty="0">
                <a:solidFill>
                  <a:srgbClr val="000000"/>
                </a:solidFill>
                <a:effectLst/>
                <a:latin typeface="-apple-system"/>
              </a:rPr>
              <a:t>User Story für die Implementierung der elektronischen Patientenakte:</a:t>
            </a:r>
            <a:br>
              <a:rPr lang="de-DE" dirty="0"/>
            </a:br>
            <a:r>
              <a:rPr lang="de-DE" b="0" i="0" dirty="0">
                <a:solidFill>
                  <a:srgbClr val="000000"/>
                </a:solidFill>
                <a:effectLst/>
                <a:latin typeface="-apple-system"/>
              </a:rPr>
              <a:t>- Als IT-Manager</a:t>
            </a:r>
          </a:p>
          <a:p>
            <a:pPr marL="457200" indent="-457200">
              <a:buAutoNum type="arabicPeriod"/>
            </a:pPr>
            <a:r>
              <a:rPr lang="de-DE" b="0" i="0" dirty="0">
                <a:solidFill>
                  <a:srgbClr val="000000"/>
                </a:solidFill>
                <a:effectLst/>
                <a:latin typeface="-apple-system"/>
              </a:rPr>
              <a:t>User Story für die Verbesserung der Patientenerfahrung:</a:t>
            </a:r>
            <a:br>
              <a:rPr lang="de-DE" dirty="0"/>
            </a:br>
            <a:r>
              <a:rPr lang="de-DE" b="0" i="0" dirty="0">
                <a:solidFill>
                  <a:srgbClr val="000000"/>
                </a:solidFill>
                <a:effectLst/>
                <a:latin typeface="-apple-system"/>
              </a:rPr>
              <a:t>- Als Patient</a:t>
            </a:r>
            <a:br>
              <a:rPr lang="de-DE" dirty="0"/>
            </a:br>
            <a:endParaRPr lang="de-DE" dirty="0"/>
          </a:p>
        </p:txBody>
      </p:sp>
      <p:sp>
        <p:nvSpPr>
          <p:cNvPr id="4" name="Foliennummernplatzhalter 3">
            <a:extLst>
              <a:ext uri="{FF2B5EF4-FFF2-40B4-BE49-F238E27FC236}">
                <a16:creationId xmlns:a16="http://schemas.microsoft.com/office/drawing/2014/main" id="{A1D3B422-3467-02F7-7417-5364550297CF}"/>
              </a:ext>
            </a:extLst>
          </p:cNvPr>
          <p:cNvSpPr>
            <a:spLocks noGrp="1"/>
          </p:cNvSpPr>
          <p:nvPr>
            <p:ph type="sldNum" sz="quarter" idx="12"/>
          </p:nvPr>
        </p:nvSpPr>
        <p:spPr/>
        <p:txBody>
          <a:bodyPr/>
          <a:lstStyle/>
          <a:p>
            <a:fld id="{11B2E5BD-36A5-4AE2-8162-AFA1CE7FDEBC}" type="slidenum">
              <a:rPr lang="de-DE" smtClean="0"/>
              <a:t>3</a:t>
            </a:fld>
            <a:endParaRPr lang="de-DE"/>
          </a:p>
        </p:txBody>
      </p:sp>
    </p:spTree>
    <p:extLst>
      <p:ext uri="{BB962C8B-B14F-4D97-AF65-F5344CB8AC3E}">
        <p14:creationId xmlns:p14="http://schemas.microsoft.com/office/powerpoint/2010/main" val="1477123818"/>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51C165-E0F6-CC94-0279-C48914662AA9}"/>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31FF8977-97D9-F45A-40D3-FED179F8CBF6}"/>
              </a:ext>
            </a:extLst>
          </p:cNvPr>
          <p:cNvSpPr>
            <a:spLocks noGrp="1"/>
          </p:cNvSpPr>
          <p:nvPr>
            <p:ph type="title"/>
          </p:nvPr>
        </p:nvSpPr>
        <p:spPr>
          <a:xfrm>
            <a:off x="684938" y="61713"/>
            <a:ext cx="9601200" cy="1485900"/>
          </a:xfrm>
        </p:spPr>
        <p:txBody>
          <a:bodyPr>
            <a:normAutofit/>
          </a:bodyPr>
          <a:lstStyle/>
          <a:p>
            <a:r>
              <a:rPr lang="de-DE" sz="3200" i="0" dirty="0">
                <a:solidFill>
                  <a:srgbClr val="1D1C1D"/>
                </a:solidFill>
                <a:effectLst/>
                <a:latin typeface="Arial" panose="020B0604020202020204" pitchFamily="34" charset="0"/>
                <a:cs typeface="Arial" panose="020B0604020202020204" pitchFamily="34" charset="0"/>
              </a:rPr>
              <a:t>KNIME</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6C7103F0-90D0-9C6B-CDDD-6F4674EA743C}"/>
              </a:ext>
            </a:extLst>
          </p:cNvPr>
          <p:cNvSpPr>
            <a:spLocks noGrp="1"/>
          </p:cNvSpPr>
          <p:nvPr>
            <p:ph type="sldNum" sz="quarter" idx="12"/>
          </p:nvPr>
        </p:nvSpPr>
        <p:spPr/>
        <p:txBody>
          <a:bodyPr/>
          <a:lstStyle/>
          <a:p>
            <a:fld id="{11B2E5BD-36A5-4AE2-8162-AFA1CE7FDEBC}" type="slidenum">
              <a:rPr lang="de-DE" smtClean="0"/>
              <a:t>4</a:t>
            </a:fld>
            <a:endParaRPr lang="de-DE"/>
          </a:p>
        </p:txBody>
      </p:sp>
      <p:sp>
        <p:nvSpPr>
          <p:cNvPr id="3" name="Textfeld 2">
            <a:extLst>
              <a:ext uri="{FF2B5EF4-FFF2-40B4-BE49-F238E27FC236}">
                <a16:creationId xmlns:a16="http://schemas.microsoft.com/office/drawing/2014/main" id="{425C9E95-22BC-31C9-D53F-B549E6FDA72E}"/>
              </a:ext>
            </a:extLst>
          </p:cNvPr>
          <p:cNvSpPr txBox="1"/>
          <p:nvPr/>
        </p:nvSpPr>
        <p:spPr>
          <a:xfrm>
            <a:off x="4090826" y="428326"/>
            <a:ext cx="4010347" cy="584775"/>
          </a:xfrm>
          <a:prstGeom prst="rect">
            <a:avLst/>
          </a:prstGeom>
          <a:noFill/>
        </p:spPr>
        <p:txBody>
          <a:bodyPr wrap="square" rtlCol="0">
            <a:spAutoFit/>
          </a:bodyPr>
          <a:lstStyle/>
          <a:p>
            <a:pPr algn="ctr"/>
            <a:r>
              <a:rPr lang="de-DE" sz="3200" b="1" u="sng" dirty="0"/>
              <a:t>Daten Exploration</a:t>
            </a:r>
          </a:p>
        </p:txBody>
      </p:sp>
      <p:sp>
        <p:nvSpPr>
          <p:cNvPr id="11" name="Textfeld 10">
            <a:extLst>
              <a:ext uri="{FF2B5EF4-FFF2-40B4-BE49-F238E27FC236}">
                <a16:creationId xmlns:a16="http://schemas.microsoft.com/office/drawing/2014/main" id="{B70854B5-A4B7-4EB5-5D0B-75BFD718B334}"/>
              </a:ext>
            </a:extLst>
          </p:cNvPr>
          <p:cNvSpPr txBox="1"/>
          <p:nvPr/>
        </p:nvSpPr>
        <p:spPr>
          <a:xfrm>
            <a:off x="833837" y="2535943"/>
            <a:ext cx="3897882" cy="2677656"/>
          </a:xfrm>
          <a:prstGeom prst="rect">
            <a:avLst/>
          </a:prstGeom>
          <a:noFill/>
        </p:spPr>
        <p:txBody>
          <a:bodyPr wrap="square" rtlCol="0">
            <a:spAutoFit/>
          </a:bodyPr>
          <a:lstStyle/>
          <a:p>
            <a:r>
              <a:rPr lang="de-DE" dirty="0"/>
              <a:t>Keine fehlenden Werte			</a:t>
            </a:r>
            <a:r>
              <a:rPr lang="de-DE" sz="2400" dirty="0">
                <a:latin typeface="Wingdings" panose="05000000000000000000" pitchFamily="2" charset="2"/>
              </a:rPr>
              <a:t>ü</a:t>
            </a:r>
            <a:endParaRPr lang="de-DE" dirty="0">
              <a:latin typeface="Wingdings" panose="05000000000000000000" pitchFamily="2" charset="2"/>
            </a:endParaRPr>
          </a:p>
          <a:p>
            <a:endParaRPr lang="de-DE" dirty="0"/>
          </a:p>
          <a:p>
            <a:r>
              <a:rPr lang="de-DE" dirty="0"/>
              <a:t>Spalten Umbenennung			</a:t>
            </a:r>
            <a:r>
              <a:rPr lang="de-DE" sz="2400" dirty="0">
                <a:latin typeface="Wingdings" panose="05000000000000000000" pitchFamily="2" charset="2"/>
              </a:rPr>
              <a:t>ü</a:t>
            </a:r>
          </a:p>
          <a:p>
            <a:endParaRPr lang="de-DE" dirty="0"/>
          </a:p>
          <a:p>
            <a:r>
              <a:rPr lang="de-DE" dirty="0"/>
              <a:t>Sequenznummer entfernt		</a:t>
            </a:r>
            <a:r>
              <a:rPr lang="de-DE" sz="2400" dirty="0">
                <a:latin typeface="Wingdings" panose="05000000000000000000" pitchFamily="2" charset="2"/>
              </a:rPr>
              <a:t>ü</a:t>
            </a:r>
          </a:p>
          <a:p>
            <a:endParaRPr lang="de-DE" dirty="0"/>
          </a:p>
          <a:p>
            <a:r>
              <a:rPr lang="de-DE" dirty="0"/>
              <a:t>Daten normalisiert				</a:t>
            </a:r>
            <a:r>
              <a:rPr lang="de-DE" sz="2400" dirty="0">
                <a:latin typeface="Wingdings" panose="05000000000000000000" pitchFamily="2" charset="2"/>
              </a:rPr>
              <a:t>ü</a:t>
            </a:r>
            <a:endParaRPr lang="de-DE" sz="2400" dirty="0"/>
          </a:p>
          <a:p>
            <a:endParaRPr lang="de-DE" dirty="0"/>
          </a:p>
        </p:txBody>
      </p:sp>
      <p:pic>
        <p:nvPicPr>
          <p:cNvPr id="13" name="Grafik 12">
            <a:extLst>
              <a:ext uri="{FF2B5EF4-FFF2-40B4-BE49-F238E27FC236}">
                <a16:creationId xmlns:a16="http://schemas.microsoft.com/office/drawing/2014/main" id="{4B2087C1-16FF-6D25-0AFB-3BF675A21BEF}"/>
              </a:ext>
            </a:extLst>
          </p:cNvPr>
          <p:cNvPicPr>
            <a:picLocks noChangeAspect="1"/>
          </p:cNvPicPr>
          <p:nvPr/>
        </p:nvPicPr>
        <p:blipFill>
          <a:blip r:embed="rId3"/>
          <a:stretch>
            <a:fillRect/>
          </a:stretch>
        </p:blipFill>
        <p:spPr>
          <a:xfrm>
            <a:off x="5485538" y="1612257"/>
            <a:ext cx="6253263" cy="4525029"/>
          </a:xfrm>
          <a:prstGeom prst="rect">
            <a:avLst/>
          </a:prstGeom>
        </p:spPr>
      </p:pic>
    </p:spTree>
    <p:extLst>
      <p:ext uri="{BB962C8B-B14F-4D97-AF65-F5344CB8AC3E}">
        <p14:creationId xmlns:p14="http://schemas.microsoft.com/office/powerpoint/2010/main" val="822218064"/>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3589EB-9D79-D18D-6719-AF639916A1A6}"/>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69491598-7CB9-03A4-26B6-8515DD9210F4}"/>
              </a:ext>
            </a:extLst>
          </p:cNvPr>
          <p:cNvSpPr>
            <a:spLocks noGrp="1"/>
          </p:cNvSpPr>
          <p:nvPr>
            <p:ph type="title"/>
          </p:nvPr>
        </p:nvSpPr>
        <p:spPr>
          <a:xfrm>
            <a:off x="684938" y="61713"/>
            <a:ext cx="9601200" cy="1485900"/>
          </a:xfrm>
        </p:spPr>
        <p:txBody>
          <a:bodyPr>
            <a:normAutofit/>
          </a:bodyPr>
          <a:lstStyle/>
          <a:p>
            <a:r>
              <a:rPr lang="de-DE" sz="3200" i="0" dirty="0">
                <a:solidFill>
                  <a:srgbClr val="1D1C1D"/>
                </a:solidFill>
                <a:effectLst/>
                <a:latin typeface="Arial" panose="020B0604020202020204" pitchFamily="34" charset="0"/>
                <a:cs typeface="Arial" panose="020B0604020202020204" pitchFamily="34" charset="0"/>
              </a:rPr>
              <a:t>KNIME</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E8E2B225-B382-90ED-9638-4DA766C04672}"/>
              </a:ext>
            </a:extLst>
          </p:cNvPr>
          <p:cNvSpPr>
            <a:spLocks noGrp="1"/>
          </p:cNvSpPr>
          <p:nvPr>
            <p:ph type="sldNum" sz="quarter" idx="12"/>
          </p:nvPr>
        </p:nvSpPr>
        <p:spPr/>
        <p:txBody>
          <a:bodyPr/>
          <a:lstStyle/>
          <a:p>
            <a:fld id="{11B2E5BD-36A5-4AE2-8162-AFA1CE7FDEBC}" type="slidenum">
              <a:rPr lang="de-DE" smtClean="0"/>
              <a:t>5</a:t>
            </a:fld>
            <a:endParaRPr lang="de-DE"/>
          </a:p>
        </p:txBody>
      </p:sp>
      <p:pic>
        <p:nvPicPr>
          <p:cNvPr id="7" name="Grafik 6">
            <a:extLst>
              <a:ext uri="{FF2B5EF4-FFF2-40B4-BE49-F238E27FC236}">
                <a16:creationId xmlns:a16="http://schemas.microsoft.com/office/drawing/2014/main" id="{5728F95D-80D2-479C-A001-DC5330FD5990}"/>
              </a:ext>
            </a:extLst>
          </p:cNvPr>
          <p:cNvPicPr>
            <a:picLocks noChangeAspect="1"/>
          </p:cNvPicPr>
          <p:nvPr/>
        </p:nvPicPr>
        <p:blipFill>
          <a:blip r:embed="rId3"/>
          <a:stretch>
            <a:fillRect/>
          </a:stretch>
        </p:blipFill>
        <p:spPr>
          <a:xfrm>
            <a:off x="1105416" y="1547613"/>
            <a:ext cx="10491513" cy="4622075"/>
          </a:xfrm>
          <a:prstGeom prst="rect">
            <a:avLst/>
          </a:prstGeom>
        </p:spPr>
      </p:pic>
      <p:sp>
        <p:nvSpPr>
          <p:cNvPr id="9" name="Textfeld 8">
            <a:extLst>
              <a:ext uri="{FF2B5EF4-FFF2-40B4-BE49-F238E27FC236}">
                <a16:creationId xmlns:a16="http://schemas.microsoft.com/office/drawing/2014/main" id="{1DA86B75-6E96-402B-4111-C3725E27A278}"/>
              </a:ext>
            </a:extLst>
          </p:cNvPr>
          <p:cNvSpPr txBox="1"/>
          <p:nvPr/>
        </p:nvSpPr>
        <p:spPr>
          <a:xfrm>
            <a:off x="780927" y="1036432"/>
            <a:ext cx="10980698" cy="400110"/>
          </a:xfrm>
          <a:prstGeom prst="rect">
            <a:avLst/>
          </a:prstGeom>
          <a:noFill/>
        </p:spPr>
        <p:txBody>
          <a:bodyPr wrap="none" rtlCol="0">
            <a:spAutoFit/>
          </a:bodyPr>
          <a:lstStyle/>
          <a:p>
            <a:pPr algn="ctr"/>
            <a:r>
              <a:rPr lang="de-DE" sz="2000" dirty="0"/>
              <a:t>Daten lesen → Daten prüfen →  Daten sortieren → Daten normalisieren → Auf Korrelationen prüfen</a:t>
            </a:r>
          </a:p>
        </p:txBody>
      </p:sp>
    </p:spTree>
    <p:extLst>
      <p:ext uri="{BB962C8B-B14F-4D97-AF65-F5344CB8AC3E}">
        <p14:creationId xmlns:p14="http://schemas.microsoft.com/office/powerpoint/2010/main" val="2617594259"/>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F6AB87-6AE8-B849-FCC4-84FE2D980B8D}"/>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9A9BD18F-E490-7642-6EE1-6F5765A29163}"/>
              </a:ext>
            </a:extLst>
          </p:cNvPr>
          <p:cNvSpPr>
            <a:spLocks noGrp="1"/>
          </p:cNvSpPr>
          <p:nvPr>
            <p:ph type="title"/>
          </p:nvPr>
        </p:nvSpPr>
        <p:spPr>
          <a:xfrm>
            <a:off x="684938" y="61713"/>
            <a:ext cx="9601200" cy="1485900"/>
          </a:xfrm>
        </p:spPr>
        <p:txBody>
          <a:bodyPr>
            <a:normAutofit/>
          </a:bodyPr>
          <a:lstStyle/>
          <a:p>
            <a:r>
              <a:rPr lang="de-DE" sz="3200" i="0" dirty="0">
                <a:solidFill>
                  <a:srgbClr val="1D1C1D"/>
                </a:solidFill>
                <a:effectLst/>
                <a:latin typeface="Arial" panose="020B0604020202020204" pitchFamily="34" charset="0"/>
                <a:cs typeface="Arial" panose="020B0604020202020204" pitchFamily="34" charset="0"/>
              </a:rPr>
              <a:t>KNIME</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3515B04A-0807-6297-B798-DF9A5400E087}"/>
              </a:ext>
            </a:extLst>
          </p:cNvPr>
          <p:cNvSpPr>
            <a:spLocks noGrp="1"/>
          </p:cNvSpPr>
          <p:nvPr>
            <p:ph type="sldNum" sz="quarter" idx="12"/>
          </p:nvPr>
        </p:nvSpPr>
        <p:spPr/>
        <p:txBody>
          <a:bodyPr/>
          <a:lstStyle/>
          <a:p>
            <a:fld id="{11B2E5BD-36A5-4AE2-8162-AFA1CE7FDEBC}" type="slidenum">
              <a:rPr lang="de-DE" smtClean="0"/>
              <a:t>6</a:t>
            </a:fld>
            <a:endParaRPr lang="de-DE"/>
          </a:p>
        </p:txBody>
      </p:sp>
      <p:pic>
        <p:nvPicPr>
          <p:cNvPr id="7" name="Grafik 6">
            <a:extLst>
              <a:ext uri="{FF2B5EF4-FFF2-40B4-BE49-F238E27FC236}">
                <a16:creationId xmlns:a16="http://schemas.microsoft.com/office/drawing/2014/main" id="{B56153E5-738D-02E1-9854-56E978304F2D}"/>
              </a:ext>
            </a:extLst>
          </p:cNvPr>
          <p:cNvPicPr>
            <a:picLocks noChangeAspect="1"/>
          </p:cNvPicPr>
          <p:nvPr/>
        </p:nvPicPr>
        <p:blipFill>
          <a:blip r:embed="rId3"/>
          <a:srcRect/>
          <a:stretch/>
        </p:blipFill>
        <p:spPr>
          <a:xfrm>
            <a:off x="1282814" y="938005"/>
            <a:ext cx="9890952" cy="5515381"/>
          </a:xfrm>
          <a:prstGeom prst="rect">
            <a:avLst/>
          </a:prstGeom>
        </p:spPr>
      </p:pic>
      <p:sp>
        <p:nvSpPr>
          <p:cNvPr id="3" name="Textfeld 2">
            <a:extLst>
              <a:ext uri="{FF2B5EF4-FFF2-40B4-BE49-F238E27FC236}">
                <a16:creationId xmlns:a16="http://schemas.microsoft.com/office/drawing/2014/main" id="{ADC39E69-BC70-0A90-AB6B-3FD191F5DDDF}"/>
              </a:ext>
            </a:extLst>
          </p:cNvPr>
          <p:cNvSpPr txBox="1"/>
          <p:nvPr/>
        </p:nvSpPr>
        <p:spPr>
          <a:xfrm>
            <a:off x="4880346" y="348725"/>
            <a:ext cx="2431307" cy="369332"/>
          </a:xfrm>
          <a:prstGeom prst="rect">
            <a:avLst/>
          </a:prstGeom>
          <a:noFill/>
        </p:spPr>
        <p:txBody>
          <a:bodyPr wrap="none" rtlCol="0">
            <a:spAutoFit/>
          </a:bodyPr>
          <a:lstStyle/>
          <a:p>
            <a:r>
              <a:rPr lang="de-DE" dirty="0"/>
              <a:t>Ausreißer identifizieren</a:t>
            </a:r>
          </a:p>
        </p:txBody>
      </p:sp>
      <p:sp>
        <p:nvSpPr>
          <p:cNvPr id="6" name="Geschweifte Klammer links 5">
            <a:extLst>
              <a:ext uri="{FF2B5EF4-FFF2-40B4-BE49-F238E27FC236}">
                <a16:creationId xmlns:a16="http://schemas.microsoft.com/office/drawing/2014/main" id="{6E50EB75-C15D-949F-D0F4-657D4C1A239B}"/>
              </a:ext>
            </a:extLst>
          </p:cNvPr>
          <p:cNvSpPr/>
          <p:nvPr/>
        </p:nvSpPr>
        <p:spPr>
          <a:xfrm>
            <a:off x="4803112" y="1979526"/>
            <a:ext cx="291402" cy="2572378"/>
          </a:xfrm>
          <a:prstGeom prst="leftBrace">
            <a:avLst>
              <a:gd name="adj1" fmla="val 8333"/>
              <a:gd name="adj2" fmla="val 51562"/>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sp>
        <p:nvSpPr>
          <p:cNvPr id="8" name="Textfeld 7">
            <a:extLst>
              <a:ext uri="{FF2B5EF4-FFF2-40B4-BE49-F238E27FC236}">
                <a16:creationId xmlns:a16="http://schemas.microsoft.com/office/drawing/2014/main" id="{759C77F2-A61D-2816-39B0-A351CF824496}"/>
              </a:ext>
            </a:extLst>
          </p:cNvPr>
          <p:cNvSpPr txBox="1"/>
          <p:nvPr/>
        </p:nvSpPr>
        <p:spPr>
          <a:xfrm>
            <a:off x="3315032" y="2165139"/>
            <a:ext cx="1633781" cy="923330"/>
          </a:xfrm>
          <a:prstGeom prst="rect">
            <a:avLst/>
          </a:prstGeom>
          <a:noFill/>
        </p:spPr>
        <p:txBody>
          <a:bodyPr wrap="none" rtlCol="0">
            <a:spAutoFit/>
          </a:bodyPr>
          <a:lstStyle/>
          <a:p>
            <a:r>
              <a:rPr lang="de-DE" dirty="0"/>
              <a:t>Blutzucker </a:t>
            </a:r>
          </a:p>
          <a:p>
            <a:r>
              <a:rPr lang="de-DE" dirty="0"/>
              <a:t>&gt; 250 – 600</a:t>
            </a:r>
          </a:p>
          <a:p>
            <a:r>
              <a:rPr lang="de-DE" dirty="0" err="1"/>
              <a:t>Hyperglykömie</a:t>
            </a:r>
            <a:endParaRPr lang="de-DE" dirty="0"/>
          </a:p>
        </p:txBody>
      </p:sp>
      <p:sp>
        <p:nvSpPr>
          <p:cNvPr id="10" name="Geschweifte Klammer links 9">
            <a:extLst>
              <a:ext uri="{FF2B5EF4-FFF2-40B4-BE49-F238E27FC236}">
                <a16:creationId xmlns:a16="http://schemas.microsoft.com/office/drawing/2014/main" id="{E6889D62-F2B9-E551-46E7-5FC0A22F2293}"/>
              </a:ext>
            </a:extLst>
          </p:cNvPr>
          <p:cNvSpPr/>
          <p:nvPr/>
        </p:nvSpPr>
        <p:spPr>
          <a:xfrm>
            <a:off x="2605860" y="5556737"/>
            <a:ext cx="247872" cy="281355"/>
          </a:xfrm>
          <a:prstGeom prst="leftBrace">
            <a:avLst>
              <a:gd name="adj1" fmla="val 8333"/>
              <a:gd name="adj2" fmla="val 51562"/>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sp>
        <p:nvSpPr>
          <p:cNvPr id="11" name="Textfeld 10">
            <a:extLst>
              <a:ext uri="{FF2B5EF4-FFF2-40B4-BE49-F238E27FC236}">
                <a16:creationId xmlns:a16="http://schemas.microsoft.com/office/drawing/2014/main" id="{92B4C639-285C-31F4-21A7-20C1EF0DB979}"/>
              </a:ext>
            </a:extLst>
          </p:cNvPr>
          <p:cNvSpPr txBox="1"/>
          <p:nvPr/>
        </p:nvSpPr>
        <p:spPr>
          <a:xfrm>
            <a:off x="1666227" y="4941443"/>
            <a:ext cx="1187505" cy="646331"/>
          </a:xfrm>
          <a:prstGeom prst="rect">
            <a:avLst/>
          </a:prstGeom>
          <a:noFill/>
        </p:spPr>
        <p:txBody>
          <a:bodyPr wrap="none" rtlCol="0">
            <a:spAutoFit/>
          </a:bodyPr>
          <a:lstStyle/>
          <a:p>
            <a:r>
              <a:rPr lang="de-DE" dirty="0"/>
              <a:t>BMI &gt; 30</a:t>
            </a:r>
          </a:p>
          <a:p>
            <a:r>
              <a:rPr lang="de-DE" dirty="0"/>
              <a:t>Adipositas</a:t>
            </a:r>
          </a:p>
        </p:txBody>
      </p:sp>
      <p:sp>
        <p:nvSpPr>
          <p:cNvPr id="16" name="Geschweifte Klammer links 15">
            <a:extLst>
              <a:ext uri="{FF2B5EF4-FFF2-40B4-BE49-F238E27FC236}">
                <a16:creationId xmlns:a16="http://schemas.microsoft.com/office/drawing/2014/main" id="{8EAC9043-F6BC-0492-CE56-ABB1678D5E42}"/>
              </a:ext>
            </a:extLst>
          </p:cNvPr>
          <p:cNvSpPr/>
          <p:nvPr/>
        </p:nvSpPr>
        <p:spPr>
          <a:xfrm>
            <a:off x="9171284" y="5406013"/>
            <a:ext cx="301451" cy="528652"/>
          </a:xfrm>
          <a:prstGeom prst="leftBrace">
            <a:avLst>
              <a:gd name="adj1" fmla="val 8333"/>
              <a:gd name="adj2" fmla="val 51562"/>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sp>
        <p:nvSpPr>
          <p:cNvPr id="17" name="Textfeld 16">
            <a:extLst>
              <a:ext uri="{FF2B5EF4-FFF2-40B4-BE49-F238E27FC236}">
                <a16:creationId xmlns:a16="http://schemas.microsoft.com/office/drawing/2014/main" id="{EA8D4EF7-F928-8F3E-4E1A-9B9A33B691BC}"/>
              </a:ext>
            </a:extLst>
          </p:cNvPr>
          <p:cNvSpPr txBox="1"/>
          <p:nvPr/>
        </p:nvSpPr>
        <p:spPr>
          <a:xfrm>
            <a:off x="9449210" y="4717867"/>
            <a:ext cx="1673856" cy="646331"/>
          </a:xfrm>
          <a:prstGeom prst="rect">
            <a:avLst/>
          </a:prstGeom>
          <a:noFill/>
        </p:spPr>
        <p:txBody>
          <a:bodyPr wrap="none" rtlCol="0">
            <a:spAutoFit/>
          </a:bodyPr>
          <a:lstStyle/>
          <a:p>
            <a:r>
              <a:rPr lang="de-DE" dirty="0"/>
              <a:t>Korreliert stark</a:t>
            </a:r>
          </a:p>
          <a:p>
            <a:r>
              <a:rPr lang="de-DE" dirty="0"/>
              <a:t>Mit hohem BMI</a:t>
            </a:r>
          </a:p>
        </p:txBody>
      </p:sp>
      <p:sp>
        <p:nvSpPr>
          <p:cNvPr id="18" name="Geschweifte Klammer links 17">
            <a:extLst>
              <a:ext uri="{FF2B5EF4-FFF2-40B4-BE49-F238E27FC236}">
                <a16:creationId xmlns:a16="http://schemas.microsoft.com/office/drawing/2014/main" id="{2614D101-C8F8-116B-4CA3-634509FE6A2C}"/>
              </a:ext>
            </a:extLst>
          </p:cNvPr>
          <p:cNvSpPr/>
          <p:nvPr/>
        </p:nvSpPr>
        <p:spPr>
          <a:xfrm>
            <a:off x="6951787" y="1834625"/>
            <a:ext cx="291402" cy="2572378"/>
          </a:xfrm>
          <a:prstGeom prst="leftBrace">
            <a:avLst>
              <a:gd name="adj1" fmla="val 8333"/>
              <a:gd name="adj2" fmla="val 51562"/>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spTree>
    <p:extLst>
      <p:ext uri="{BB962C8B-B14F-4D97-AF65-F5344CB8AC3E}">
        <p14:creationId xmlns:p14="http://schemas.microsoft.com/office/powerpoint/2010/main" val="3017313118"/>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D07000-FF5C-8C06-C12F-4342220538CB}"/>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0042A47A-9CDF-767E-EDC0-4D3C7504932A}"/>
              </a:ext>
            </a:extLst>
          </p:cNvPr>
          <p:cNvSpPr>
            <a:spLocks noGrp="1"/>
          </p:cNvSpPr>
          <p:nvPr>
            <p:ph type="title"/>
          </p:nvPr>
        </p:nvSpPr>
        <p:spPr>
          <a:xfrm>
            <a:off x="684938" y="61713"/>
            <a:ext cx="9601200" cy="1485900"/>
          </a:xfrm>
        </p:spPr>
        <p:txBody>
          <a:bodyPr>
            <a:normAutofit/>
          </a:bodyPr>
          <a:lstStyle/>
          <a:p>
            <a:r>
              <a:rPr lang="de-DE" sz="3200" i="0" dirty="0">
                <a:solidFill>
                  <a:srgbClr val="1D1C1D"/>
                </a:solidFill>
                <a:effectLst/>
                <a:latin typeface="Arial" panose="020B0604020202020204" pitchFamily="34" charset="0"/>
                <a:cs typeface="Arial" panose="020B0604020202020204" pitchFamily="34" charset="0"/>
              </a:rPr>
              <a:t>KNIME</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8CCB1E2E-FD67-4744-DC13-A8C1C2323210}"/>
              </a:ext>
            </a:extLst>
          </p:cNvPr>
          <p:cNvSpPr>
            <a:spLocks noGrp="1"/>
          </p:cNvSpPr>
          <p:nvPr>
            <p:ph type="sldNum" sz="quarter" idx="12"/>
          </p:nvPr>
        </p:nvSpPr>
        <p:spPr/>
        <p:txBody>
          <a:bodyPr/>
          <a:lstStyle/>
          <a:p>
            <a:fld id="{11B2E5BD-36A5-4AE2-8162-AFA1CE7FDEBC}" type="slidenum">
              <a:rPr lang="de-DE" smtClean="0"/>
              <a:t>7</a:t>
            </a:fld>
            <a:endParaRPr lang="de-DE"/>
          </a:p>
        </p:txBody>
      </p:sp>
      <p:sp>
        <p:nvSpPr>
          <p:cNvPr id="3" name="Textfeld 2">
            <a:extLst>
              <a:ext uri="{FF2B5EF4-FFF2-40B4-BE49-F238E27FC236}">
                <a16:creationId xmlns:a16="http://schemas.microsoft.com/office/drawing/2014/main" id="{9EFD3066-630A-3817-26CD-1CB169F51ECA}"/>
              </a:ext>
            </a:extLst>
          </p:cNvPr>
          <p:cNvSpPr txBox="1"/>
          <p:nvPr/>
        </p:nvSpPr>
        <p:spPr>
          <a:xfrm>
            <a:off x="3292591" y="362371"/>
            <a:ext cx="5092668" cy="646331"/>
          </a:xfrm>
          <a:prstGeom prst="rect">
            <a:avLst/>
          </a:prstGeom>
          <a:noFill/>
        </p:spPr>
        <p:txBody>
          <a:bodyPr wrap="square" rtlCol="0">
            <a:spAutoFit/>
          </a:bodyPr>
          <a:lstStyle/>
          <a:p>
            <a:pPr algn="ctr"/>
            <a:r>
              <a:rPr lang="de-DE" sz="3600" b="1" u="sng" dirty="0"/>
              <a:t>Korrelation der Variablen</a:t>
            </a:r>
          </a:p>
        </p:txBody>
      </p:sp>
      <p:pic>
        <p:nvPicPr>
          <p:cNvPr id="6" name="Grafik 5">
            <a:extLst>
              <a:ext uri="{FF2B5EF4-FFF2-40B4-BE49-F238E27FC236}">
                <a16:creationId xmlns:a16="http://schemas.microsoft.com/office/drawing/2014/main" id="{A7A0E9E2-8F55-9AA6-6332-ABFFF4D2EB20}"/>
              </a:ext>
            </a:extLst>
          </p:cNvPr>
          <p:cNvPicPr>
            <a:picLocks noChangeAspect="1"/>
          </p:cNvPicPr>
          <p:nvPr/>
        </p:nvPicPr>
        <p:blipFill>
          <a:blip r:embed="rId3"/>
          <a:stretch>
            <a:fillRect/>
          </a:stretch>
        </p:blipFill>
        <p:spPr>
          <a:xfrm>
            <a:off x="715005" y="1517242"/>
            <a:ext cx="4770533" cy="4427604"/>
          </a:xfrm>
          <a:prstGeom prst="rect">
            <a:avLst/>
          </a:prstGeom>
        </p:spPr>
      </p:pic>
      <p:pic>
        <p:nvPicPr>
          <p:cNvPr id="8" name="Grafik 7">
            <a:extLst>
              <a:ext uri="{FF2B5EF4-FFF2-40B4-BE49-F238E27FC236}">
                <a16:creationId xmlns:a16="http://schemas.microsoft.com/office/drawing/2014/main" id="{7CA5C6FC-980D-31AD-7875-27CD986F1148}"/>
              </a:ext>
            </a:extLst>
          </p:cNvPr>
          <p:cNvPicPr>
            <a:picLocks noChangeAspect="1"/>
          </p:cNvPicPr>
          <p:nvPr/>
        </p:nvPicPr>
        <p:blipFill>
          <a:blip r:embed="rId4"/>
          <a:srcRect/>
          <a:stretch/>
        </p:blipFill>
        <p:spPr>
          <a:xfrm>
            <a:off x="5838925" y="1517242"/>
            <a:ext cx="6230061" cy="4427604"/>
          </a:xfrm>
          <a:prstGeom prst="rect">
            <a:avLst/>
          </a:prstGeom>
        </p:spPr>
      </p:pic>
    </p:spTree>
    <p:extLst>
      <p:ext uri="{BB962C8B-B14F-4D97-AF65-F5344CB8AC3E}">
        <p14:creationId xmlns:p14="http://schemas.microsoft.com/office/powerpoint/2010/main" val="2442040625"/>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446E22-1BA0-7473-2B06-9F114869A317}"/>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5E595834-31BB-EB76-9E4C-BBE3440F6A55}"/>
              </a:ext>
            </a:extLst>
          </p:cNvPr>
          <p:cNvSpPr>
            <a:spLocks noGrp="1"/>
          </p:cNvSpPr>
          <p:nvPr>
            <p:ph type="title"/>
          </p:nvPr>
        </p:nvSpPr>
        <p:spPr>
          <a:xfrm>
            <a:off x="684938" y="61713"/>
            <a:ext cx="9601200" cy="1485900"/>
          </a:xfrm>
        </p:spPr>
        <p:txBody>
          <a:bodyPr>
            <a:normAutofit/>
          </a:bodyPr>
          <a:lstStyle/>
          <a:p>
            <a:r>
              <a:rPr lang="de-DE" sz="3200" i="0" dirty="0">
                <a:solidFill>
                  <a:srgbClr val="1D1C1D"/>
                </a:solidFill>
                <a:effectLst/>
                <a:latin typeface="Arial" panose="020B0604020202020204" pitchFamily="34" charset="0"/>
                <a:cs typeface="Arial" panose="020B0604020202020204" pitchFamily="34" charset="0"/>
              </a:rPr>
              <a:t>KNIME</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1D42986E-F90E-E69D-ED92-6BEDF7395D6E}"/>
              </a:ext>
            </a:extLst>
          </p:cNvPr>
          <p:cNvSpPr>
            <a:spLocks noGrp="1"/>
          </p:cNvSpPr>
          <p:nvPr>
            <p:ph type="sldNum" sz="quarter" idx="12"/>
          </p:nvPr>
        </p:nvSpPr>
        <p:spPr/>
        <p:txBody>
          <a:bodyPr/>
          <a:lstStyle/>
          <a:p>
            <a:fld id="{11B2E5BD-36A5-4AE2-8162-AFA1CE7FDEBC}" type="slidenum">
              <a:rPr lang="de-DE" smtClean="0"/>
              <a:t>8</a:t>
            </a:fld>
            <a:endParaRPr lang="de-DE"/>
          </a:p>
        </p:txBody>
      </p:sp>
      <p:pic>
        <p:nvPicPr>
          <p:cNvPr id="5" name="Grafik 4">
            <a:extLst>
              <a:ext uri="{FF2B5EF4-FFF2-40B4-BE49-F238E27FC236}">
                <a16:creationId xmlns:a16="http://schemas.microsoft.com/office/drawing/2014/main" id="{6B990D58-9F96-2329-2CA1-6E472FB8046B}"/>
              </a:ext>
            </a:extLst>
          </p:cNvPr>
          <p:cNvPicPr>
            <a:picLocks noChangeAspect="1"/>
          </p:cNvPicPr>
          <p:nvPr/>
        </p:nvPicPr>
        <p:blipFill>
          <a:blip r:embed="rId3"/>
          <a:srcRect/>
          <a:stretch/>
        </p:blipFill>
        <p:spPr>
          <a:xfrm>
            <a:off x="3066014" y="1951158"/>
            <a:ext cx="6862998" cy="4636709"/>
          </a:xfrm>
          <a:prstGeom prst="rect">
            <a:avLst/>
          </a:prstGeom>
        </p:spPr>
      </p:pic>
      <p:sp>
        <p:nvSpPr>
          <p:cNvPr id="6" name="Textfeld 5">
            <a:extLst>
              <a:ext uri="{FF2B5EF4-FFF2-40B4-BE49-F238E27FC236}">
                <a16:creationId xmlns:a16="http://schemas.microsoft.com/office/drawing/2014/main" id="{0E65EC3D-1E5B-6B2A-CFBA-DEAA9F50DDEF}"/>
              </a:ext>
            </a:extLst>
          </p:cNvPr>
          <p:cNvSpPr txBox="1"/>
          <p:nvPr/>
        </p:nvSpPr>
        <p:spPr>
          <a:xfrm>
            <a:off x="1256044" y="723482"/>
            <a:ext cx="1924501" cy="369332"/>
          </a:xfrm>
          <a:prstGeom prst="rect">
            <a:avLst/>
          </a:prstGeom>
          <a:noFill/>
        </p:spPr>
        <p:txBody>
          <a:bodyPr wrap="none" rtlCol="0">
            <a:spAutoFit/>
          </a:bodyPr>
          <a:lstStyle/>
          <a:p>
            <a:r>
              <a:rPr lang="de-DE" dirty="0"/>
              <a:t>Baseline erstellen</a:t>
            </a:r>
          </a:p>
        </p:txBody>
      </p:sp>
    </p:spTree>
    <p:extLst>
      <p:ext uri="{BB962C8B-B14F-4D97-AF65-F5344CB8AC3E}">
        <p14:creationId xmlns:p14="http://schemas.microsoft.com/office/powerpoint/2010/main" val="901852953"/>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831A84-E288-DB20-8C77-1A7B1D99523B}"/>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EB18CAC1-6F76-DE53-0E05-852F42E368E1}"/>
              </a:ext>
            </a:extLst>
          </p:cNvPr>
          <p:cNvSpPr>
            <a:spLocks noGrp="1"/>
          </p:cNvSpPr>
          <p:nvPr>
            <p:ph type="title"/>
          </p:nvPr>
        </p:nvSpPr>
        <p:spPr>
          <a:xfrm>
            <a:off x="684938" y="61713"/>
            <a:ext cx="9601200" cy="1485900"/>
          </a:xfrm>
        </p:spPr>
        <p:txBody>
          <a:bodyPr>
            <a:normAutofit/>
          </a:bodyPr>
          <a:lstStyle/>
          <a:p>
            <a:r>
              <a:rPr lang="de-DE" sz="3200" i="0" dirty="0">
                <a:solidFill>
                  <a:srgbClr val="1D1C1D"/>
                </a:solidFill>
                <a:effectLst/>
                <a:latin typeface="Arial" panose="020B0604020202020204" pitchFamily="34" charset="0"/>
                <a:cs typeface="Arial" panose="020B0604020202020204" pitchFamily="34" charset="0"/>
              </a:rPr>
              <a:t>KNIME</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793D65B3-20AC-5C8C-3656-81E969362AA3}"/>
              </a:ext>
            </a:extLst>
          </p:cNvPr>
          <p:cNvSpPr>
            <a:spLocks noGrp="1"/>
          </p:cNvSpPr>
          <p:nvPr>
            <p:ph type="sldNum" sz="quarter" idx="12"/>
          </p:nvPr>
        </p:nvSpPr>
        <p:spPr/>
        <p:txBody>
          <a:bodyPr/>
          <a:lstStyle/>
          <a:p>
            <a:fld id="{11B2E5BD-36A5-4AE2-8162-AFA1CE7FDEBC}" type="slidenum">
              <a:rPr lang="de-DE" smtClean="0"/>
              <a:t>9</a:t>
            </a:fld>
            <a:endParaRPr lang="de-DE"/>
          </a:p>
        </p:txBody>
      </p:sp>
      <p:sp>
        <p:nvSpPr>
          <p:cNvPr id="3" name="Textfeld 2">
            <a:extLst>
              <a:ext uri="{FF2B5EF4-FFF2-40B4-BE49-F238E27FC236}">
                <a16:creationId xmlns:a16="http://schemas.microsoft.com/office/drawing/2014/main" id="{E633D09B-0CD8-9754-08C2-FC89E71C584A}"/>
              </a:ext>
            </a:extLst>
          </p:cNvPr>
          <p:cNvSpPr txBox="1"/>
          <p:nvPr/>
        </p:nvSpPr>
        <p:spPr>
          <a:xfrm>
            <a:off x="4161864" y="478889"/>
            <a:ext cx="3868271" cy="584775"/>
          </a:xfrm>
          <a:prstGeom prst="rect">
            <a:avLst/>
          </a:prstGeom>
          <a:noFill/>
        </p:spPr>
        <p:txBody>
          <a:bodyPr wrap="square" rtlCol="0">
            <a:spAutoFit/>
          </a:bodyPr>
          <a:lstStyle/>
          <a:p>
            <a:pPr algn="ctr"/>
            <a:r>
              <a:rPr lang="de-DE" sz="3200" b="1" u="sng" dirty="0"/>
              <a:t>Baseline</a:t>
            </a:r>
          </a:p>
        </p:txBody>
      </p:sp>
      <p:sp>
        <p:nvSpPr>
          <p:cNvPr id="5" name="Textfeld 4">
            <a:extLst>
              <a:ext uri="{FF2B5EF4-FFF2-40B4-BE49-F238E27FC236}">
                <a16:creationId xmlns:a16="http://schemas.microsoft.com/office/drawing/2014/main" id="{F0CFF19C-BCF7-BE33-DA8A-F3715B1EB9CB}"/>
              </a:ext>
            </a:extLst>
          </p:cNvPr>
          <p:cNvSpPr txBox="1"/>
          <p:nvPr/>
        </p:nvSpPr>
        <p:spPr>
          <a:xfrm>
            <a:off x="1200814" y="1733956"/>
            <a:ext cx="6913175" cy="461665"/>
          </a:xfrm>
          <a:prstGeom prst="rect">
            <a:avLst/>
          </a:prstGeom>
          <a:noFill/>
        </p:spPr>
        <p:txBody>
          <a:bodyPr wrap="none" rtlCol="0">
            <a:spAutoFit/>
          </a:bodyPr>
          <a:lstStyle/>
          <a:p>
            <a:r>
              <a:rPr lang="de-DE" sz="2400" dirty="0"/>
              <a:t>Stärkste Korrelation: 	Orale Untersuchung ( LBXGLT )</a:t>
            </a:r>
          </a:p>
        </p:txBody>
      </p:sp>
      <p:sp>
        <p:nvSpPr>
          <p:cNvPr id="7" name="Textfeld 6">
            <a:extLst>
              <a:ext uri="{FF2B5EF4-FFF2-40B4-BE49-F238E27FC236}">
                <a16:creationId xmlns:a16="http://schemas.microsoft.com/office/drawing/2014/main" id="{7B39E623-5D1F-F980-D8EB-CF129994A720}"/>
              </a:ext>
            </a:extLst>
          </p:cNvPr>
          <p:cNvSpPr txBox="1"/>
          <p:nvPr/>
        </p:nvSpPr>
        <p:spPr>
          <a:xfrm>
            <a:off x="1200814" y="2821601"/>
            <a:ext cx="11069056" cy="3046988"/>
          </a:xfrm>
          <a:prstGeom prst="rect">
            <a:avLst/>
          </a:prstGeom>
          <a:noFill/>
        </p:spPr>
        <p:txBody>
          <a:bodyPr wrap="none" rtlCol="0">
            <a:spAutoFit/>
          </a:bodyPr>
          <a:lstStyle/>
          <a:p>
            <a:r>
              <a:rPr lang="de-DE" sz="2400" dirty="0"/>
              <a:t>Wir gehen davon aus, dass Patienten mit einem überdurchschnittlichen ( Ø 114,98 )</a:t>
            </a:r>
          </a:p>
          <a:p>
            <a:r>
              <a:rPr lang="de-DE" sz="2400" dirty="0"/>
              <a:t>LBXGLT-Wert Senioren sind.  						</a:t>
            </a:r>
          </a:p>
          <a:p>
            <a:endParaRPr lang="de-DE" sz="2400" dirty="0"/>
          </a:p>
          <a:p>
            <a:endParaRPr lang="de-DE" sz="2400" dirty="0"/>
          </a:p>
          <a:p>
            <a:r>
              <a:rPr lang="de-DE" sz="2400" dirty="0"/>
              <a:t>Auf Basis dieser Einzelvariable erzielen wir eine </a:t>
            </a:r>
            <a:r>
              <a:rPr lang="de-DE" sz="2400" dirty="0">
                <a:solidFill>
                  <a:srgbClr val="FF0000"/>
                </a:solidFill>
              </a:rPr>
              <a:t>Vorhersagegenauigkeit von </a:t>
            </a:r>
          </a:p>
          <a:p>
            <a:r>
              <a:rPr lang="de-DE" sz="2400" b="1" u="sng" dirty="0">
                <a:solidFill>
                  <a:srgbClr val="FF0000"/>
                </a:solidFill>
              </a:rPr>
              <a:t>83,626%</a:t>
            </a:r>
          </a:p>
          <a:p>
            <a:endParaRPr lang="de-DE" sz="2400" b="1" u="sng" dirty="0">
              <a:solidFill>
                <a:srgbClr val="FF0000"/>
              </a:solidFill>
            </a:endParaRPr>
          </a:p>
          <a:p>
            <a:r>
              <a:rPr lang="de-DE" sz="2400" dirty="0"/>
              <a:t>Das bedeutet, dass wir im Durchschnitt </a:t>
            </a:r>
            <a:r>
              <a:rPr lang="de-DE" sz="2400" dirty="0">
                <a:solidFill>
                  <a:srgbClr val="FF0000"/>
                </a:solidFill>
              </a:rPr>
              <a:t>84 von 100 Patienten</a:t>
            </a:r>
            <a:r>
              <a:rPr lang="de-DE" sz="2400" dirty="0"/>
              <a:t> richtig einstufen</a:t>
            </a:r>
          </a:p>
        </p:txBody>
      </p:sp>
    </p:spTree>
    <p:extLst>
      <p:ext uri="{BB962C8B-B14F-4D97-AF65-F5344CB8AC3E}">
        <p14:creationId xmlns:p14="http://schemas.microsoft.com/office/powerpoint/2010/main" val="3493540177"/>
      </p:ext>
    </p:extLst>
  </p:cSld>
  <p:clrMapOvr>
    <a:masterClrMapping/>
  </p:clrMapOvr>
  <p:transition spd="slow">
    <p:wipe/>
  </p:transition>
</p:sld>
</file>

<file path=ppt/theme/theme1.xml><?xml version="1.0" encoding="utf-8"?>
<a:theme xmlns:a="http://schemas.openxmlformats.org/drawingml/2006/main" name="Ausschnitt">
  <a:themeElements>
    <a:clrScheme name="Ausschnitt">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usschnitt">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Ausschnitt">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TM10001105[[fn=Ausschnitt]]</Template>
  <TotalTime>0</TotalTime>
  <Words>1640</Words>
  <Application>Microsoft Office PowerPoint</Application>
  <PresentationFormat>Breitbild</PresentationFormat>
  <Paragraphs>191</Paragraphs>
  <Slides>20</Slides>
  <Notes>19</Notes>
  <HiddenSlides>0</HiddenSlides>
  <MMClips>0</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20</vt:i4>
      </vt:variant>
    </vt:vector>
  </HeadingPairs>
  <TitlesOfParts>
    <vt:vector size="29" baseType="lpstr">
      <vt:lpstr>-apple-system</vt:lpstr>
      <vt:lpstr>Aptos</vt:lpstr>
      <vt:lpstr>Arial</vt:lpstr>
      <vt:lpstr>Calibri</vt:lpstr>
      <vt:lpstr>Century Gothic</vt:lpstr>
      <vt:lpstr>Franklin Gothic Book</vt:lpstr>
      <vt:lpstr>Roboto</vt:lpstr>
      <vt:lpstr>Wingdings</vt:lpstr>
      <vt:lpstr>Ausschnitt</vt:lpstr>
      <vt:lpstr>Flexappeal Kundenbindungsanalyse </vt:lpstr>
      <vt:lpstr>Vorhersage Altersgruppierung von Patienten</vt:lpstr>
      <vt:lpstr>Vorhersage Altersgruppierung von Patienten</vt:lpstr>
      <vt:lpstr>KNIME</vt:lpstr>
      <vt:lpstr>KNIME</vt:lpstr>
      <vt:lpstr>KNIME</vt:lpstr>
      <vt:lpstr>KNIME</vt:lpstr>
      <vt:lpstr>KNIME</vt:lpstr>
      <vt:lpstr>KNIME</vt:lpstr>
      <vt:lpstr>KNIME</vt:lpstr>
      <vt:lpstr>KNIME</vt:lpstr>
      <vt:lpstr>Workflow – Daten einlesen</vt:lpstr>
      <vt:lpstr>Erste Zeile als Überschrift setzen</vt:lpstr>
      <vt:lpstr>Eindeutschen</vt:lpstr>
      <vt:lpstr>Dezimalzahl formatieren </vt:lpstr>
      <vt:lpstr>PowerPoint-Präsentation</vt:lpstr>
      <vt:lpstr>PowerPoint-Präsentation</vt:lpstr>
      <vt:lpstr>PowerPoint-Präsentation</vt:lpstr>
      <vt:lpstr>KNIME</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Kabesan Nithiyasivam</dc:creator>
  <cp:lastModifiedBy>Bernardo Pingarron</cp:lastModifiedBy>
  <cp:revision>17</cp:revision>
  <dcterms:created xsi:type="dcterms:W3CDTF">2025-03-11T07:55:04Z</dcterms:created>
  <dcterms:modified xsi:type="dcterms:W3CDTF">2025-06-02T10:55:03Z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